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95" r:id="rId19"/>
    <p:sldId id="278" r:id="rId20"/>
    <p:sldId id="282" r:id="rId21"/>
    <p:sldId id="296" r:id="rId22"/>
    <p:sldId id="284" r:id="rId23"/>
    <p:sldId id="291" r:id="rId24"/>
    <p:sldId id="292" r:id="rId25"/>
    <p:sldId id="293" r:id="rId26"/>
    <p:sldId id="288" r:id="rId27"/>
    <p:sldId id="289" r:id="rId28"/>
    <p:sldId id="290" r:id="rId29"/>
    <p:sldId id="2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8F8F8"/>
    <a:srgbClr val="0D1729"/>
    <a:srgbClr val="010707"/>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6" autoAdjust="0"/>
    <p:restoredTop sz="94660"/>
  </p:normalViewPr>
  <p:slideViewPr>
    <p:cSldViewPr snapToGrid="0">
      <p:cViewPr>
        <p:scale>
          <a:sx n="66" d="100"/>
          <a:sy n="66" d="100"/>
        </p:scale>
        <p:origin x="970" y="4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A2CF-9DAA-251C-F7F6-826AA71BE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CFFDD2-A4CC-DEC7-B8CE-9F5149244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0D082E-E3B6-5173-6322-A27A63591F0C}"/>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9F2F9174-A367-D757-8C53-B1291DDF3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56BFC8-D2EF-3FD8-2DA3-6F461BD3DC26}"/>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1348519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59C-6AA1-5A34-C742-6CD92B858B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C600E0-D2DB-7CF9-297F-E51168E6E8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30C46B-129D-B01C-C904-C6FB0E785049}"/>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7BC23D56-5ECE-FAE7-112F-EB2BC2AB9D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445E44-AC11-8603-9265-D712E1F5E30E}"/>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396009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917C15-4147-F932-E9AF-CA347697D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49987F-A1C8-5E7D-66EC-8E8FFDD7F7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DD7B50-379A-81E9-F113-C0D18B71B535}"/>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E01CC464-37C3-A178-41E7-D9CFC2609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7E8D86-95F0-6206-AD0E-FCC1F9C50ED6}"/>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92367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B909-C13B-C6CA-6AD2-5A5C6797C3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053CFF-133B-93A6-239D-6690C8B29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CB9944-0B96-2C8C-CC88-27C6E08E00E7}"/>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279F0B06-4453-722E-03A7-96A7D9E07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E7BCA-EF0F-214D-3F4D-111036023207}"/>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2314330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3B44-A239-0BCA-F794-BA75C9E525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3EC8E9-CB2C-D79C-9D67-7B721685D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E4424-A123-19CA-B6F5-78FCCC7B634A}"/>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067980B3-0570-E19A-ECD0-D58839CFB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409ACA-A452-2AF9-9CE2-623CECB83A9B}"/>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861794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68D9-6768-3786-96F3-4A9412A05A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AFDA35-4B5A-7CCD-B059-3F9029702F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71B731-9403-073A-ED9D-B03FD1066C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2F50F-F3D2-4290-F807-D6C99BDBB600}"/>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6" name="Footer Placeholder 5">
            <a:extLst>
              <a:ext uri="{FF2B5EF4-FFF2-40B4-BE49-F238E27FC236}">
                <a16:creationId xmlns:a16="http://schemas.microsoft.com/office/drawing/2014/main" id="{E6895809-692B-322F-F2A6-3ACD6F63F2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FB53B3-33B0-5830-F38B-090BBC5E5DBB}"/>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850633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A3DF-BD58-09DE-EB82-7CA3ED6D8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CFF94C-939C-3001-8890-14D497F22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76E794-4286-D187-D4F8-DBF4598D2A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7B4772-C1DA-7E94-60E6-A46FCAB79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D8600-1880-AE9B-5DC7-E743C6C455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E0546F-8E2D-9961-A6D9-AB644F213FDC}"/>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8" name="Footer Placeholder 7">
            <a:extLst>
              <a:ext uri="{FF2B5EF4-FFF2-40B4-BE49-F238E27FC236}">
                <a16:creationId xmlns:a16="http://schemas.microsoft.com/office/drawing/2014/main" id="{4EEDEEE5-DB16-3214-930A-9014C75B1B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B3D570-4178-CADE-9288-8A5EB62B69DF}"/>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041739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180A-3881-12D8-1C40-B3BD3DCEB4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6A24DF-A4AE-FB4F-F4A1-3CC38877D63D}"/>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4" name="Footer Placeholder 3">
            <a:extLst>
              <a:ext uri="{FF2B5EF4-FFF2-40B4-BE49-F238E27FC236}">
                <a16:creationId xmlns:a16="http://schemas.microsoft.com/office/drawing/2014/main" id="{5D28F369-A152-6DDA-2B77-7D52015809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D542CF-D577-F483-96BE-92DE1721C220}"/>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516945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88C78-35D6-F896-F9C8-426BDCC1EACF}"/>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3" name="Footer Placeholder 2">
            <a:extLst>
              <a:ext uri="{FF2B5EF4-FFF2-40B4-BE49-F238E27FC236}">
                <a16:creationId xmlns:a16="http://schemas.microsoft.com/office/drawing/2014/main" id="{3E7BE3DB-7CDB-B4C7-5C62-486B365664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6C4185-FC5D-7956-6B2A-0811A145E603}"/>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501639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E8FA-8031-3366-14F3-4C6BFD70B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9DDC04-2A8A-84B0-79EE-3BA70D706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00FDE4-F027-1AAF-9B45-277E6EA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CD552-3FF4-A7F2-1794-45303FA163D6}"/>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6" name="Footer Placeholder 5">
            <a:extLst>
              <a:ext uri="{FF2B5EF4-FFF2-40B4-BE49-F238E27FC236}">
                <a16:creationId xmlns:a16="http://schemas.microsoft.com/office/drawing/2014/main" id="{2A3F76F2-E334-088F-6851-EE21E58BE8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E5CA8A-27C2-970D-2FA6-0E873DE8B2F1}"/>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22617053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F12B-1704-2E27-7F3C-F438E62C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F158A5-61B4-AB9C-39A8-65B3EFD280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11AB24-F145-EBFC-59C8-B2EAFB33A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6910D-DBB6-FDB8-351B-693535A371B5}"/>
              </a:ext>
            </a:extLst>
          </p:cNvPr>
          <p:cNvSpPr>
            <a:spLocks noGrp="1"/>
          </p:cNvSpPr>
          <p:nvPr>
            <p:ph type="dt" sz="half" idx="10"/>
          </p:nvPr>
        </p:nvSpPr>
        <p:spPr/>
        <p:txBody>
          <a:bodyPr/>
          <a:lstStyle/>
          <a:p>
            <a:fld id="{EC002A1C-6A21-4475-ADC6-5ED66E0BABF0}" type="datetimeFigureOut">
              <a:rPr lang="en-IN" smtClean="0"/>
              <a:t>11-04-2024</a:t>
            </a:fld>
            <a:endParaRPr lang="en-IN"/>
          </a:p>
        </p:txBody>
      </p:sp>
      <p:sp>
        <p:nvSpPr>
          <p:cNvPr id="6" name="Footer Placeholder 5">
            <a:extLst>
              <a:ext uri="{FF2B5EF4-FFF2-40B4-BE49-F238E27FC236}">
                <a16:creationId xmlns:a16="http://schemas.microsoft.com/office/drawing/2014/main" id="{DBE20675-4B9B-FC60-C239-B121073C1B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07C1BD-4247-43EC-43ED-30EA100BD373}"/>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1003113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9290AC-1FCB-32F6-BA74-5E796E7F7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EA663D-BE64-B1CA-D952-8EC2444EB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07669D-6FCA-9178-A8FB-75F5FBA983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02A1C-6A21-4475-ADC6-5ED66E0BABF0}" type="datetimeFigureOut">
              <a:rPr lang="en-IN" smtClean="0"/>
              <a:t>11-04-2024</a:t>
            </a:fld>
            <a:endParaRPr lang="en-IN"/>
          </a:p>
        </p:txBody>
      </p:sp>
      <p:sp>
        <p:nvSpPr>
          <p:cNvPr id="5" name="Footer Placeholder 4">
            <a:extLst>
              <a:ext uri="{FF2B5EF4-FFF2-40B4-BE49-F238E27FC236}">
                <a16:creationId xmlns:a16="http://schemas.microsoft.com/office/drawing/2014/main" id="{042ED2DD-B81E-CF78-498E-0ED7C2801A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1CE093-AE9B-F13C-AC74-BB282A3BE2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922A7-8E68-4462-8506-3D6CE8AF7D4E}" type="slidenum">
              <a:rPr lang="en-IN" smtClean="0"/>
              <a:t>‹#›</a:t>
            </a:fld>
            <a:endParaRPr lang="en-IN"/>
          </a:p>
        </p:txBody>
      </p:sp>
    </p:spTree>
    <p:extLst>
      <p:ext uri="{BB962C8B-B14F-4D97-AF65-F5344CB8AC3E}">
        <p14:creationId xmlns:p14="http://schemas.microsoft.com/office/powerpoint/2010/main" val="84388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1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1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1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14.xml.rels><?xml version="1.0" encoding="UTF-8" standalone="yes"?>
<Relationships xmlns="http://schemas.openxmlformats.org/package/2006/relationships"><Relationship Id="rId8" Type="http://schemas.openxmlformats.org/officeDocument/2006/relationships/image" Target="../media/image9.webp"/><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webp"/><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24128-3A11-9DED-BDDA-A8A806DCA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55176E01-BEB5-8535-20DC-575F7CBB13A6}"/>
              </a:ext>
            </a:extLst>
          </p:cNvPr>
          <p:cNvSpPr/>
          <p:nvPr/>
        </p:nvSpPr>
        <p:spPr>
          <a:xfrm>
            <a:off x="0" y="0"/>
            <a:ext cx="12192000" cy="68580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940848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CFFA9-8E0D-A7CC-3751-9E7FDE72F17D}"/>
            </a:ext>
          </a:extLst>
        </p:cNvPr>
        <p:cNvGrpSpPr/>
        <p:nvPr/>
      </p:nvGrpSpPr>
      <p:grpSpPr>
        <a:xfrm>
          <a:off x="0" y="0"/>
          <a:ext cx="0" cy="0"/>
          <a:chOff x="0" y="0"/>
          <a:chExt cx="0" cy="0"/>
        </a:xfrm>
      </p:grpSpPr>
      <p:pic>
        <p:nvPicPr>
          <p:cNvPr id="4102" name="Picture 6" descr="Smile Emoji Pictures | Download Free Images on Unsplash">
            <a:extLst>
              <a:ext uri="{FF2B5EF4-FFF2-40B4-BE49-F238E27FC236}">
                <a16:creationId xmlns:a16="http://schemas.microsoft.com/office/drawing/2014/main" id="{2C391994-5A29-965A-6C92-50D5B300E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ECFA454-044A-4139-F64C-B1B9D47C97B9}"/>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3356383">
            <a:off x="-701881" y="515217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BD9451DD-AB93-A6B4-445D-EBF256C633A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5467590">
            <a:off x="3086608" y="1228176"/>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177BDFA0-7C72-2530-C0D8-30F1660C351D}"/>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1244896">
            <a:off x="1407582" y="5193890"/>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CDCA55C2-7989-78A3-A238-E145B9FBDB98}"/>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1244896">
            <a:off x="761198" y="904006"/>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3E47936-846A-3A98-3EF1-6EE639E47789}"/>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1244896">
            <a:off x="-855659" y="99002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0DFE3D5A-8397-5BE9-8CEF-A7A0A0D6BC63}"/>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1244896">
            <a:off x="-1206332" y="2898007"/>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CEA64221-B291-AC2D-A82E-56941491559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6146772">
            <a:off x="2519124" y="4032403"/>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95D4D6A5-708A-5983-1285-2D1E03D46923}"/>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4E634628-0582-A7E5-2BBB-0F8088AAD03C}"/>
              </a:ext>
            </a:extLst>
          </p:cNvPr>
          <p:cNvSpPr txBox="1"/>
          <p:nvPr/>
        </p:nvSpPr>
        <p:spPr>
          <a:xfrm>
            <a:off x="4707430" y="538698"/>
            <a:ext cx="6488073"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USER-FRIENDLY FRONTEND</a:t>
            </a:r>
          </a:p>
        </p:txBody>
      </p:sp>
      <p:sp>
        <p:nvSpPr>
          <p:cNvPr id="14" name="TextBox 13">
            <a:extLst>
              <a:ext uri="{FF2B5EF4-FFF2-40B4-BE49-F238E27FC236}">
                <a16:creationId xmlns:a16="http://schemas.microsoft.com/office/drawing/2014/main" id="{1F4398CC-03CB-198F-7129-3A409A713224}"/>
              </a:ext>
            </a:extLst>
          </p:cNvPr>
          <p:cNvSpPr txBox="1"/>
          <p:nvPr/>
        </p:nvSpPr>
        <p:spPr>
          <a:xfrm>
            <a:off x="4707430" y="5377202"/>
            <a:ext cx="3076400" cy="1477328"/>
          </a:xfrm>
          <a:prstGeom prst="rect">
            <a:avLst/>
          </a:prstGeom>
          <a:noFill/>
        </p:spPr>
        <p:txBody>
          <a:bodyPr wrap="square">
            <a:spAutoFit/>
          </a:bodyPr>
          <a:lstStyle/>
          <a:p>
            <a:r>
              <a:rPr lang="en-US" dirty="0">
                <a:solidFill>
                  <a:schemeClr val="bg1"/>
                </a:solidFill>
              </a:rPr>
              <a:t>Develop a user-friendly frontend interface using React to </a:t>
            </a:r>
            <a:r>
              <a:rPr lang="en-US" dirty="0">
                <a:solidFill>
                  <a:schemeClr val="bg1"/>
                </a:solidFill>
                <a:latin typeface="Book Antiqua" panose="02040602050305030304" pitchFamily="18" charset="0"/>
              </a:rPr>
              <a:t>facilitate</a:t>
            </a:r>
            <a:r>
              <a:rPr lang="en-US" dirty="0">
                <a:solidFill>
                  <a:schemeClr val="bg1"/>
                </a:solidFill>
              </a:rPr>
              <a:t> easy image uploading and result visualization.</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754331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5C45A-4500-4990-490F-1D22BDFA75C4}"/>
            </a:ext>
          </a:extLst>
        </p:cNvPr>
        <p:cNvGrpSpPr/>
        <p:nvPr/>
      </p:nvGrpSpPr>
      <p:grpSpPr>
        <a:xfrm>
          <a:off x="0" y="0"/>
          <a:ext cx="0" cy="0"/>
          <a:chOff x="0" y="0"/>
          <a:chExt cx="0" cy="0"/>
        </a:xfrm>
      </p:grpSpPr>
      <p:pic>
        <p:nvPicPr>
          <p:cNvPr id="5122" name="Picture 2" descr="Inner Strength Meditation - HelpGuide.org">
            <a:extLst>
              <a:ext uri="{FF2B5EF4-FFF2-40B4-BE49-F238E27FC236}">
                <a16:creationId xmlns:a16="http://schemas.microsoft.com/office/drawing/2014/main" id="{9CEBB20D-DF77-09E0-BB7B-DAD301853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108B4BF-7EDD-2DF2-813D-4D521625581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0540569">
            <a:off x="1050587" y="5402653"/>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68976F97-720C-E4B4-DEA7-D32503A1B11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2651776">
            <a:off x="907276" y="620286"/>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2B17F04F-CFC5-CCD1-4477-83D94C72FCBC}"/>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8429082">
            <a:off x="2711113" y="3906920"/>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0634F1D3-9EF0-F149-7B00-51316594FC34}"/>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8429082">
            <a:off x="-1086342" y="1444563"/>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492E4A5B-FE18-C3A5-C1B3-0C1DED6597EF}"/>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8429082">
            <a:off x="-1685035" y="270996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AF39EA73-32B5-1751-B880-C91F2A4A2D00}"/>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8429082">
            <a:off x="-335084" y="4430829"/>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B50FDCF3-6495-DC4C-391F-8B2C4BB14D1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3330958">
            <a:off x="2996419" y="1919009"/>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C02E4268-9568-613D-8AD7-22CBD119EF2E}"/>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269AA1DC-B3B2-8B4E-C1BE-8C067210D7B8}"/>
              </a:ext>
            </a:extLst>
          </p:cNvPr>
          <p:cNvSpPr txBox="1"/>
          <p:nvPr/>
        </p:nvSpPr>
        <p:spPr>
          <a:xfrm>
            <a:off x="5401326" y="1056431"/>
            <a:ext cx="5555985" cy="1077218"/>
          </a:xfrm>
          <a:prstGeom prst="rect">
            <a:avLst/>
          </a:prstGeom>
          <a:noFill/>
        </p:spPr>
        <p:txBody>
          <a:bodyPr wrap="square" rtlCol="0">
            <a:spAutoFit/>
          </a:bodyPr>
          <a:lstStyle/>
          <a:p>
            <a:r>
              <a:rPr lang="en-IN" sz="3200" dirty="0">
                <a:solidFill>
                  <a:schemeClr val="bg1"/>
                </a:solidFill>
                <a:latin typeface="Arial Black" panose="020B0A04020102020204" pitchFamily="34" charset="0"/>
              </a:rPr>
              <a:t>ROBUST PERFORMANCE</a:t>
            </a:r>
          </a:p>
        </p:txBody>
      </p:sp>
      <p:sp>
        <p:nvSpPr>
          <p:cNvPr id="14" name="TextBox 13">
            <a:extLst>
              <a:ext uri="{FF2B5EF4-FFF2-40B4-BE49-F238E27FC236}">
                <a16:creationId xmlns:a16="http://schemas.microsoft.com/office/drawing/2014/main" id="{10F1DAB1-7AE3-4C67-CDE2-ACBA0F4C1DF9}"/>
              </a:ext>
            </a:extLst>
          </p:cNvPr>
          <p:cNvSpPr txBox="1"/>
          <p:nvPr/>
        </p:nvSpPr>
        <p:spPr>
          <a:xfrm>
            <a:off x="5458754" y="2105111"/>
            <a:ext cx="3699025" cy="1477328"/>
          </a:xfrm>
          <a:prstGeom prst="rect">
            <a:avLst/>
          </a:prstGeom>
          <a:noFill/>
        </p:spPr>
        <p:txBody>
          <a:bodyPr wrap="square">
            <a:spAutoFit/>
          </a:bodyPr>
          <a:lstStyle/>
          <a:p>
            <a:r>
              <a:rPr lang="en-US" dirty="0">
                <a:solidFill>
                  <a:schemeClr val="bg1"/>
                </a:solidFill>
              </a:rPr>
              <a:t>Ensure the system's robust performance by implementing data preprocessing and augmentation techniques to handle variations in input images effectively.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3655585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D4BBD-416C-480A-E9AE-A91A7A06BB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41168E7-45E0-F508-4033-982B69EB3113}"/>
              </a:ext>
            </a:extLst>
          </p:cNvPr>
          <p:cNvSpPr/>
          <p:nvPr/>
        </p:nvSpPr>
        <p:spPr>
          <a:xfrm>
            <a:off x="-1" y="0"/>
            <a:ext cx="4326551" cy="6858000"/>
          </a:xfrm>
          <a:prstGeom prst="rect">
            <a:avLst/>
          </a:prstGeom>
          <a:solidFill>
            <a:srgbClr val="0107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6" name="Picture 2" descr="What Time Does It Get Dark? - Gooroo Blog">
            <a:extLst>
              <a:ext uri="{FF2B5EF4-FFF2-40B4-BE49-F238E27FC236}">
                <a16:creationId xmlns:a16="http://schemas.microsoft.com/office/drawing/2014/main" id="{0266AA7D-672E-D091-4107-9B78DF628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551" y="-15241"/>
            <a:ext cx="9808741" cy="68732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DD811C52-1C4A-6E91-844A-A8FB45DB2FB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6571287">
            <a:off x="2746960" y="3448885"/>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82DD2E93-70D3-7497-42A6-82974D7B5DBB}"/>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20282494">
            <a:off x="-1405763" y="1572632"/>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6D19215-BED2-766E-BB3F-5A82F884AFDE}"/>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4459800">
            <a:off x="2801355" y="88688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459B0D25-D071-C487-AA7D-F80F5CAA850B}"/>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4459800">
            <a:off x="-1778621" y="3826624"/>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0D0E016D-C1AB-6C20-0FB2-E3886524838F}"/>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4459800">
            <a:off x="-259304" y="4818952"/>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8E2CE967-93CC-99BB-397A-8EA4854DEBCF}"/>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4459800">
            <a:off x="2161757" y="4453745"/>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3CC7D419-6688-CED8-B1BB-B0D673F99C1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20961676">
            <a:off x="400711" y="861511"/>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8744AAF3-E0B7-49F4-C374-E1F6F1267516}"/>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DFC65E68-1E18-DB50-8828-B730A8184487}"/>
              </a:ext>
            </a:extLst>
          </p:cNvPr>
          <p:cNvSpPr txBox="1"/>
          <p:nvPr/>
        </p:nvSpPr>
        <p:spPr>
          <a:xfrm>
            <a:off x="5231183" y="381236"/>
            <a:ext cx="5555985"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REAL-TIME</a:t>
            </a:r>
            <a:br>
              <a:rPr lang="en-US" sz="3200" dirty="0">
                <a:solidFill>
                  <a:schemeClr val="bg1"/>
                </a:solidFill>
                <a:latin typeface="Arial Black" panose="020B0A04020102020204" pitchFamily="34" charset="0"/>
              </a:rPr>
            </a:br>
            <a:r>
              <a:rPr lang="en-US" sz="3200" dirty="0">
                <a:solidFill>
                  <a:schemeClr val="bg1"/>
                </a:solidFill>
                <a:latin typeface="Arial Black" panose="020B0A04020102020204" pitchFamily="34" charset="0"/>
              </a:rPr>
              <a:t>PREDICTIONS</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C493203A-2794-5A2E-3F8F-2BE444686103}"/>
              </a:ext>
            </a:extLst>
          </p:cNvPr>
          <p:cNvSpPr txBox="1"/>
          <p:nvPr/>
        </p:nvSpPr>
        <p:spPr>
          <a:xfrm>
            <a:off x="4513874" y="5680216"/>
            <a:ext cx="3699025" cy="923330"/>
          </a:xfrm>
          <a:prstGeom prst="rect">
            <a:avLst/>
          </a:prstGeom>
          <a:noFill/>
        </p:spPr>
        <p:txBody>
          <a:bodyPr wrap="square">
            <a:spAutoFit/>
          </a:bodyPr>
          <a:lstStyle/>
          <a:p>
            <a:r>
              <a:rPr lang="en-US" dirty="0">
                <a:solidFill>
                  <a:schemeClr val="bg1"/>
                </a:solidFill>
              </a:rPr>
              <a:t>Enable real-time predictions, allowing users to receive classification results quickly and accurately.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4014828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8B61-A1EF-82EE-D8CA-E148E3A76420}"/>
            </a:ext>
          </a:extLst>
        </p:cNvPr>
        <p:cNvGrpSpPr/>
        <p:nvPr/>
      </p:nvGrpSpPr>
      <p:grpSpPr>
        <a:xfrm>
          <a:off x="0" y="0"/>
          <a:ext cx="0" cy="0"/>
          <a:chOff x="0" y="0"/>
          <a:chExt cx="0" cy="0"/>
        </a:xfrm>
      </p:grpSpPr>
      <p:pic>
        <p:nvPicPr>
          <p:cNvPr id="7170" name="Picture 2" descr="Software Enhancements - Report Download feature - Web TMS">
            <a:extLst>
              <a:ext uri="{FF2B5EF4-FFF2-40B4-BE49-F238E27FC236}">
                <a16:creationId xmlns:a16="http://schemas.microsoft.com/office/drawing/2014/main" id="{2DC7886C-22E5-DDA1-6980-C4BBB9738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80B0BA68-7CA9-479E-381F-89AF0782C001}"/>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3919668">
            <a:off x="2823538" y="1357526"/>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D03B546C-D030-50F9-1432-116B68FEB4B2}"/>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7630875">
            <a:off x="-1855483" y="3275884"/>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CAB177D-6F8F-2AB0-DBC9-6622E5C93302}"/>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808181">
            <a:off x="592616" y="501294"/>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80707C91-AAED-D5E5-9274-C4C01F0434B2}"/>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808181">
            <a:off x="-781445" y="5175614"/>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7AACA57-4027-DE8C-D761-B0EEFF8D08EA}"/>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808181">
            <a:off x="1417059" y="486208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01F13A74-4D94-6173-A7D4-95C73092CA3A}"/>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808181">
            <a:off x="3079429" y="3069723"/>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244E903-840A-A34E-F9DD-CA8CE65C9D6D}"/>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8310057">
            <a:off x="-1272597" y="1492135"/>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E124865C-1262-ABA7-F4C9-D3A574EC8612}"/>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6877AC93-3111-3F27-9A9C-BA77797ADBC5}"/>
              </a:ext>
            </a:extLst>
          </p:cNvPr>
          <p:cNvSpPr txBox="1"/>
          <p:nvPr/>
        </p:nvSpPr>
        <p:spPr>
          <a:xfrm>
            <a:off x="5231183" y="381236"/>
            <a:ext cx="5555985"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ENHANCED MODEL</a:t>
            </a:r>
          </a:p>
          <a:p>
            <a:r>
              <a:rPr lang="en-US" sz="3200" dirty="0">
                <a:solidFill>
                  <a:schemeClr val="bg1"/>
                </a:solidFill>
                <a:latin typeface="Arial Black" panose="020B0A04020102020204" pitchFamily="34" charset="0"/>
              </a:rPr>
              <a:t>GENERALISATION</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5CB8E79D-A756-A440-E0F2-D832FB430C6C}"/>
              </a:ext>
            </a:extLst>
          </p:cNvPr>
          <p:cNvSpPr txBox="1"/>
          <p:nvPr/>
        </p:nvSpPr>
        <p:spPr>
          <a:xfrm>
            <a:off x="6874442" y="5276435"/>
            <a:ext cx="3699025" cy="1200329"/>
          </a:xfrm>
          <a:prstGeom prst="rect">
            <a:avLst/>
          </a:prstGeom>
          <a:noFill/>
        </p:spPr>
        <p:txBody>
          <a:bodyPr wrap="square">
            <a:spAutoFit/>
          </a:bodyPr>
          <a:lstStyle/>
          <a:p>
            <a:r>
              <a:rPr lang="en-US" dirty="0">
                <a:solidFill>
                  <a:schemeClr val="bg1"/>
                </a:solidFill>
              </a:rPr>
              <a:t>Implement data augmentation methods to improve the model's generalization ability, enabling it to classify unseen images effectively.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563700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2128-FA25-E061-4DDF-92E4936164D4}"/>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9E3E325D-C84D-98B6-B55E-84C90FFB4CA5}"/>
              </a:ext>
            </a:extLst>
          </p:cNvPr>
          <p:cNvPicPr>
            <a:picLocks noChangeAspect="1"/>
          </p:cNvPicPr>
          <p:nvPr/>
        </p:nvPicPr>
        <p:blipFill>
          <a:blip r:embed="rId2">
            <a:extLst>
              <a:ext uri="{28A0092B-C50C-407E-A947-70E740481C1C}">
                <a14:useLocalDpi xmlns:a14="http://schemas.microsoft.com/office/drawing/2010/main" val="0"/>
              </a:ext>
            </a:extLst>
          </a:blip>
          <a:srcRect l="4555" r="761" b="6645"/>
          <a:stretch>
            <a:fillRect/>
          </a:stretch>
        </p:blipFill>
        <p:spPr>
          <a:xfrm rot="2111487">
            <a:off x="5715456" y="75702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93C19824-0945-066E-AB5E-5B711815AF9D}"/>
              </a:ext>
            </a:extLst>
          </p:cNvPr>
          <p:cNvPicPr>
            <a:picLocks noChangeAspect="1"/>
          </p:cNvPicPr>
          <p:nvPr/>
        </p:nvPicPr>
        <p:blipFill>
          <a:blip r:embed="rId3">
            <a:extLst>
              <a:ext uri="{28A0092B-C50C-407E-A947-70E740481C1C}">
                <a14:useLocalDpi xmlns:a14="http://schemas.microsoft.com/office/drawing/2010/main" val="0"/>
              </a:ext>
            </a:extLst>
          </a:blip>
          <a:srcRect l="5789" t="7129" r="9504"/>
          <a:stretch>
            <a:fillRect/>
          </a:stretch>
        </p:blipFill>
        <p:spPr>
          <a:xfrm rot="15822694">
            <a:off x="3126389" y="4154365"/>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BCD35E5-8295-5E2A-A926-D820BF25555B}"/>
              </a:ext>
            </a:extLst>
          </p:cNvPr>
          <p:cNvPicPr>
            <a:picLocks noChangeAspect="1"/>
          </p:cNvPicPr>
          <p:nvPr/>
        </p:nvPicPr>
        <p:blipFill>
          <a:blip r:embed="rId4">
            <a:extLst>
              <a:ext uri="{28A0092B-C50C-407E-A947-70E740481C1C}">
                <a14:useLocalDpi xmlns:a14="http://schemas.microsoft.com/office/drawing/2010/main" val="0"/>
              </a:ext>
            </a:extLst>
          </a:blip>
          <a:srcRect l="525" t="8272" r="19640"/>
          <a:stretch>
            <a:fillRect/>
          </a:stretch>
        </p:blipFill>
        <p:spPr>
          <a:xfrm>
            <a:off x="3818405" y="55510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B117F590-640F-BE0F-877C-C5847EE24D92}"/>
              </a:ext>
            </a:extLst>
          </p:cNvPr>
          <p:cNvPicPr>
            <a:picLocks noChangeAspect="1"/>
          </p:cNvPicPr>
          <p:nvPr/>
        </p:nvPicPr>
        <p:blipFill>
          <a:blip r:embed="rId5">
            <a:extLst>
              <a:ext uri="{28A0092B-C50C-407E-A947-70E740481C1C}">
                <a14:useLocalDpi xmlns:a14="http://schemas.microsoft.com/office/drawing/2010/main" val="0"/>
              </a:ext>
            </a:extLst>
          </a:blip>
          <a:srcRect l="4280" t="6848" r="755" b="20054"/>
          <a:stretch>
            <a:fillRect/>
          </a:stretch>
        </p:blipFill>
        <p:spPr>
          <a:xfrm>
            <a:off x="4809167" y="5221669"/>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9CE1FCB-E765-B51D-8AAD-8B8A17C1B023}"/>
              </a:ext>
            </a:extLst>
          </p:cNvPr>
          <p:cNvPicPr>
            <a:picLocks noChangeAspect="1"/>
          </p:cNvPicPr>
          <p:nvPr/>
        </p:nvPicPr>
        <p:blipFill>
          <a:blip r:embed="rId6">
            <a:extLst>
              <a:ext uri="{28A0092B-C50C-407E-A947-70E740481C1C}">
                <a14:useLocalDpi xmlns:a14="http://schemas.microsoft.com/office/drawing/2010/main" val="0"/>
              </a:ext>
            </a:extLst>
          </a:blip>
          <a:srcRect l="7521" r="5437" b="935"/>
          <a:stretch>
            <a:fillRect/>
          </a:stretch>
        </p:blipFill>
        <p:spPr>
          <a:xfrm>
            <a:off x="6830007" y="3938831"/>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48539B7-1B6F-211C-562C-4DBFDF1855F5}"/>
              </a:ext>
            </a:extLst>
          </p:cNvPr>
          <p:cNvPicPr>
            <a:picLocks noChangeAspect="1"/>
          </p:cNvPicPr>
          <p:nvPr/>
        </p:nvPicPr>
        <p:blipFill>
          <a:blip r:embed="rId7">
            <a:extLst>
              <a:ext uri="{28A0092B-C50C-407E-A947-70E740481C1C}">
                <a14:useLocalDpi xmlns:a14="http://schemas.microsoft.com/office/drawing/2010/main" val="0"/>
              </a:ext>
            </a:extLst>
          </a:blip>
          <a:srcRect l="28022" t="11918" r="14821" b="741"/>
          <a:stretch>
            <a:fillRect/>
          </a:stretch>
        </p:blipFill>
        <p:spPr>
          <a:xfrm>
            <a:off x="7463386" y="1671892"/>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814688F-C66B-E348-A9C6-4008AB96FF2B}"/>
              </a:ext>
            </a:extLst>
          </p:cNvPr>
          <p:cNvPicPr>
            <a:picLocks noChangeAspect="1"/>
          </p:cNvPicPr>
          <p:nvPr/>
        </p:nvPicPr>
        <p:blipFill>
          <a:blip r:embed="rId8">
            <a:extLst>
              <a:ext uri="{28A0092B-C50C-407E-A947-70E740481C1C}">
                <a14:useLocalDpi xmlns:a14="http://schemas.microsoft.com/office/drawing/2010/main" val="0"/>
              </a:ext>
            </a:extLst>
          </a:blip>
          <a:srcRect l="1179" t="22311" r="14739" b="1724"/>
          <a:stretch>
            <a:fillRect/>
          </a:stretch>
        </p:blipFill>
        <p:spPr>
          <a:xfrm rot="16501876">
            <a:off x="2580465" y="2304710"/>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E1724372-A08C-D667-6991-DC979634EFAF}"/>
              </a:ext>
            </a:extLst>
          </p:cNvPr>
          <p:cNvSpPr txBox="1"/>
          <p:nvPr/>
        </p:nvSpPr>
        <p:spPr>
          <a:xfrm>
            <a:off x="4096139" y="3041780"/>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Tree>
    <p:extLst>
      <p:ext uri="{BB962C8B-B14F-4D97-AF65-F5344CB8AC3E}">
        <p14:creationId xmlns:p14="http://schemas.microsoft.com/office/powerpoint/2010/main" val="3548683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Free Time-lapse Photography of Flowing Waterfall Stock Photo">
            <a:extLst>
              <a:ext uri="{FF2B5EF4-FFF2-40B4-BE49-F238E27FC236}">
                <a16:creationId xmlns:a16="http://schemas.microsoft.com/office/drawing/2014/main" id="{482B0EBD-C213-E527-846A-8BFD5DFC8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BFD8E6-B7AD-C91D-3A82-DE4ED39CA069}"/>
              </a:ext>
            </a:extLst>
          </p:cNvPr>
          <p:cNvSpPr txBox="1"/>
          <p:nvPr/>
        </p:nvSpPr>
        <p:spPr>
          <a:xfrm>
            <a:off x="0" y="1908399"/>
            <a:ext cx="12192000" cy="3046988"/>
          </a:xfrm>
          <a:prstGeom prst="rect">
            <a:avLst/>
          </a:prstGeom>
          <a:noFill/>
        </p:spPr>
        <p:txBody>
          <a:bodyPr wrap="square">
            <a:spAutoFit/>
          </a:bodyPr>
          <a:lstStyle/>
          <a:p>
            <a:pPr algn="ctr"/>
            <a:r>
              <a:rPr lang="en-US" sz="9600" dirty="0">
                <a:solidFill>
                  <a:schemeClr val="bg1"/>
                </a:solidFill>
                <a:latin typeface="Arial Black" panose="020B0A04020102020204" pitchFamily="34" charset="0"/>
              </a:rPr>
              <a:t>PROBLEM</a:t>
            </a:r>
          </a:p>
          <a:p>
            <a:pPr algn="ctr"/>
            <a:r>
              <a:rPr lang="en-US" sz="9600" dirty="0">
                <a:solidFill>
                  <a:schemeClr val="bg1"/>
                </a:solidFill>
                <a:latin typeface="Arial Black" panose="020B0A04020102020204" pitchFamily="34" charset="0"/>
              </a:rPr>
              <a:t>STATEMENT</a:t>
            </a:r>
            <a:endParaRPr lang="en-IN" sz="9600" dirty="0">
              <a:solidFill>
                <a:schemeClr val="bg1"/>
              </a:solidFill>
              <a:latin typeface="Arial Black" panose="020B0A04020102020204" pitchFamily="34" charset="0"/>
            </a:endParaRPr>
          </a:p>
        </p:txBody>
      </p:sp>
      <p:sp>
        <p:nvSpPr>
          <p:cNvPr id="4" name="Rectangle 3">
            <a:extLst>
              <a:ext uri="{FF2B5EF4-FFF2-40B4-BE49-F238E27FC236}">
                <a16:creationId xmlns:a16="http://schemas.microsoft.com/office/drawing/2014/main" id="{2DA8C719-FAC4-1E88-80FC-92C34E37D072}"/>
              </a:ext>
            </a:extLst>
          </p:cNvPr>
          <p:cNvSpPr/>
          <p:nvPr/>
        </p:nvSpPr>
        <p:spPr>
          <a:xfrm>
            <a:off x="-642336" y="0"/>
            <a:ext cx="43410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2068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278E3-7553-2D51-5151-290FA0F0AB2A}"/>
            </a:ext>
          </a:extLst>
        </p:cNvPr>
        <p:cNvGrpSpPr/>
        <p:nvPr/>
      </p:nvGrpSpPr>
      <p:grpSpPr>
        <a:xfrm>
          <a:off x="0" y="0"/>
          <a:ext cx="0" cy="0"/>
          <a:chOff x="0" y="0"/>
          <a:chExt cx="0" cy="0"/>
        </a:xfrm>
      </p:grpSpPr>
      <p:pic>
        <p:nvPicPr>
          <p:cNvPr id="8196" name="Picture 4" descr="Free Time-lapse Photography of Flowing Waterfall Stock Photo">
            <a:extLst>
              <a:ext uri="{FF2B5EF4-FFF2-40B4-BE49-F238E27FC236}">
                <a16:creationId xmlns:a16="http://schemas.microsoft.com/office/drawing/2014/main" id="{F0444ACE-F027-C210-4C8C-D44C5BE4B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5AB0F8-F65B-BC1F-B6FA-A285848A1A5E}"/>
              </a:ext>
            </a:extLst>
          </p:cNvPr>
          <p:cNvSpPr txBox="1"/>
          <p:nvPr/>
        </p:nvSpPr>
        <p:spPr>
          <a:xfrm>
            <a:off x="7193666" y="2767280"/>
            <a:ext cx="5166167" cy="1323439"/>
          </a:xfrm>
          <a:prstGeom prst="rect">
            <a:avLst/>
          </a:prstGeom>
          <a:noFill/>
        </p:spPr>
        <p:txBody>
          <a:bodyPr wrap="square">
            <a:spAutoFit/>
          </a:bodyPr>
          <a:lstStyle/>
          <a:p>
            <a:pPr algn="ctr"/>
            <a:r>
              <a:rPr lang="en-US" sz="4000" dirty="0">
                <a:solidFill>
                  <a:schemeClr val="bg1"/>
                </a:solidFill>
                <a:latin typeface="Arial Black" panose="020B0A04020102020204" pitchFamily="34" charset="0"/>
              </a:rPr>
              <a:t>PROBLEM</a:t>
            </a:r>
          </a:p>
          <a:p>
            <a:pPr algn="ctr"/>
            <a:r>
              <a:rPr lang="en-US" sz="4000" dirty="0">
                <a:solidFill>
                  <a:schemeClr val="bg1"/>
                </a:solidFill>
                <a:latin typeface="Arial Black" panose="020B0A04020102020204" pitchFamily="34" charset="0"/>
              </a:rPr>
              <a:t>STATEMENT</a:t>
            </a:r>
            <a:endParaRPr lang="en-IN" sz="40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054C2932-7CDF-4F46-BA2B-2EEDFB3D2BBD}"/>
              </a:ext>
            </a:extLst>
          </p:cNvPr>
          <p:cNvSpPr/>
          <p:nvPr/>
        </p:nvSpPr>
        <p:spPr>
          <a:xfrm>
            <a:off x="0" y="0"/>
            <a:ext cx="736149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6940F94-9FD5-3DB7-237D-E79807241B59}"/>
              </a:ext>
            </a:extLst>
          </p:cNvPr>
          <p:cNvSpPr txBox="1"/>
          <p:nvPr/>
        </p:nvSpPr>
        <p:spPr>
          <a:xfrm>
            <a:off x="931761" y="2268638"/>
            <a:ext cx="5497975" cy="2542363"/>
          </a:xfrm>
          <a:prstGeom prst="rect">
            <a:avLst/>
          </a:prstGeom>
          <a:noFill/>
        </p:spPr>
        <p:txBody>
          <a:bodyPr wrap="square" rtlCol="0">
            <a:spAutoFit/>
          </a:bodyPr>
          <a:lstStyle/>
          <a:p>
            <a:pPr algn="just">
              <a:lnSpc>
                <a:spcPct val="150000"/>
              </a:lnSpc>
            </a:pPr>
            <a:r>
              <a:rPr lang="en-US" dirty="0">
                <a:solidFill>
                  <a:schemeClr val="bg1"/>
                </a:solidFill>
              </a:rPr>
              <a:t>Developing a robust image classification system for identifying plant species, including medicinal plants, using machine learning techniques. The system aims to accurately classify various plant species based on images, contributing to applications in agriculture, botany, environmental conservation, and medicinal research.</a:t>
            </a:r>
            <a:endParaRPr lang="en-IN" dirty="0">
              <a:solidFill>
                <a:schemeClr val="bg1"/>
              </a:solidFill>
            </a:endParaRPr>
          </a:p>
        </p:txBody>
      </p:sp>
    </p:spTree>
    <p:extLst>
      <p:ext uri="{BB962C8B-B14F-4D97-AF65-F5344CB8AC3E}">
        <p14:creationId xmlns:p14="http://schemas.microsoft.com/office/powerpoint/2010/main" val="2148150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Green Leaf Plant Stock Photo">
            <a:extLst>
              <a:ext uri="{FF2B5EF4-FFF2-40B4-BE49-F238E27FC236}">
                <a16:creationId xmlns:a16="http://schemas.microsoft.com/office/drawing/2014/main" id="{BC2CE5AE-44C2-B124-1BAC-873E08DC3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AB9EB9-8A23-3558-4E58-852FE7BAC71B}"/>
              </a:ext>
            </a:extLst>
          </p:cNvPr>
          <p:cNvSpPr/>
          <p:nvPr/>
        </p:nvSpPr>
        <p:spPr>
          <a:xfrm>
            <a:off x="0" y="1"/>
            <a:ext cx="12192000" cy="6858000"/>
          </a:xfrm>
          <a:prstGeom prst="rect">
            <a:avLst/>
          </a:prstGeom>
          <a:solidFill>
            <a:srgbClr val="000000">
              <a:alpha val="32157"/>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129A870-24C6-0D23-B5C0-F82819CD07D4}"/>
              </a:ext>
            </a:extLst>
          </p:cNvPr>
          <p:cNvSpPr txBox="1"/>
          <p:nvPr/>
        </p:nvSpPr>
        <p:spPr>
          <a:xfrm>
            <a:off x="0" y="426720"/>
            <a:ext cx="6477000" cy="1015663"/>
          </a:xfrm>
          <a:prstGeom prst="rect">
            <a:avLst/>
          </a:prstGeom>
          <a:noFill/>
        </p:spPr>
        <p:txBody>
          <a:bodyPr wrap="square" rtlCol="0">
            <a:spAutoFit/>
          </a:bodyPr>
          <a:lstStyle/>
          <a:p>
            <a:pPr algn="r"/>
            <a:r>
              <a:rPr lang="en-US" sz="6000" dirty="0">
                <a:solidFill>
                  <a:schemeClr val="bg1"/>
                </a:solidFill>
                <a:latin typeface="Arial Black" panose="020B0A04020102020204" pitchFamily="34" charset="0"/>
              </a:rPr>
              <a:t>EXISTING</a:t>
            </a:r>
            <a:endParaRPr lang="en-IN" sz="6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533C67AA-8F33-8E8B-7247-DF045BC8ADA3}"/>
              </a:ext>
            </a:extLst>
          </p:cNvPr>
          <p:cNvSpPr txBox="1"/>
          <p:nvPr/>
        </p:nvSpPr>
        <p:spPr>
          <a:xfrm>
            <a:off x="3625392" y="2346174"/>
            <a:ext cx="5703216" cy="2677656"/>
          </a:xfrm>
          <a:prstGeom prst="rect">
            <a:avLst/>
          </a:prstGeom>
          <a:noFill/>
        </p:spPr>
        <p:txBody>
          <a:bodyPr wrap="square" rtlCol="0">
            <a:spAutoFit/>
          </a:bodyPr>
          <a:lstStyle/>
          <a:p>
            <a:pPr algn="just"/>
            <a:r>
              <a:rPr lang="en-US" sz="2800" dirty="0">
                <a:solidFill>
                  <a:schemeClr val="bg1"/>
                </a:solidFill>
              </a:rPr>
              <a:t>1. Manual identification</a:t>
            </a:r>
          </a:p>
          <a:p>
            <a:pPr algn="just"/>
            <a:r>
              <a:rPr lang="en-US" sz="2800" dirty="0">
                <a:solidFill>
                  <a:schemeClr val="bg1"/>
                </a:solidFill>
              </a:rPr>
              <a:t>2. General-purpose tools</a:t>
            </a:r>
          </a:p>
          <a:p>
            <a:pPr algn="just"/>
            <a:r>
              <a:rPr lang="en-US" sz="2800" dirty="0">
                <a:solidFill>
                  <a:schemeClr val="bg1"/>
                </a:solidFill>
              </a:rPr>
              <a:t>3. Lack of specialized expertise</a:t>
            </a:r>
          </a:p>
          <a:p>
            <a:pPr algn="just"/>
            <a:r>
              <a:rPr lang="en-US" sz="2800" dirty="0">
                <a:solidFill>
                  <a:schemeClr val="bg1"/>
                </a:solidFill>
              </a:rPr>
              <a:t>4. Limited authentication capabilities</a:t>
            </a:r>
          </a:p>
          <a:p>
            <a:pPr algn="just"/>
            <a:r>
              <a:rPr lang="en-US" sz="2800" dirty="0">
                <a:solidFill>
                  <a:schemeClr val="bg1"/>
                </a:solidFill>
              </a:rPr>
              <a:t>5. Reliability concerns</a:t>
            </a:r>
          </a:p>
          <a:p>
            <a:pPr algn="just"/>
            <a:r>
              <a:rPr lang="en-US" sz="2800" dirty="0">
                <a:solidFill>
                  <a:schemeClr val="bg1"/>
                </a:solidFill>
              </a:rPr>
              <a:t>6. Need for specialized solutions</a:t>
            </a:r>
            <a:endParaRPr lang="en-IN" sz="2800" dirty="0">
              <a:solidFill>
                <a:schemeClr val="bg1"/>
              </a:solidFill>
            </a:endParaRPr>
          </a:p>
        </p:txBody>
      </p:sp>
      <p:sp>
        <p:nvSpPr>
          <p:cNvPr id="5" name="TextBox 4">
            <a:extLst>
              <a:ext uri="{FF2B5EF4-FFF2-40B4-BE49-F238E27FC236}">
                <a16:creationId xmlns:a16="http://schemas.microsoft.com/office/drawing/2014/main" id="{A4188DFD-E13B-EBCD-3126-CFC7550484CB}"/>
              </a:ext>
            </a:extLst>
          </p:cNvPr>
          <p:cNvSpPr txBox="1"/>
          <p:nvPr/>
        </p:nvSpPr>
        <p:spPr>
          <a:xfrm>
            <a:off x="12880628" y="2379718"/>
            <a:ext cx="9662160" cy="2677656"/>
          </a:xfrm>
          <a:prstGeom prst="rect">
            <a:avLst/>
          </a:prstGeom>
          <a:noFill/>
        </p:spPr>
        <p:txBody>
          <a:bodyPr wrap="square" rtlCol="0">
            <a:spAutoFit/>
          </a:bodyPr>
          <a:lstStyle/>
          <a:p>
            <a:r>
              <a:rPr lang="en-US" sz="2800" dirty="0">
                <a:solidFill>
                  <a:schemeClr val="bg1"/>
                </a:solidFill>
              </a:rPr>
              <a:t>1.Machine learning-based identification</a:t>
            </a:r>
          </a:p>
          <a:p>
            <a:r>
              <a:rPr lang="en-US" sz="2800" dirty="0">
                <a:solidFill>
                  <a:schemeClr val="bg1"/>
                </a:solidFill>
              </a:rPr>
              <a:t>2. Enhanced accuracy and reliability</a:t>
            </a:r>
          </a:p>
          <a:p>
            <a:r>
              <a:rPr lang="en-US" sz="2800" dirty="0">
                <a:solidFill>
                  <a:schemeClr val="bg1"/>
                </a:solidFill>
              </a:rPr>
              <a:t>3. Authentication functionality</a:t>
            </a:r>
          </a:p>
          <a:p>
            <a:r>
              <a:rPr lang="en-US" sz="2800" dirty="0">
                <a:solidFill>
                  <a:schemeClr val="bg1"/>
                </a:solidFill>
              </a:rPr>
              <a:t>4.Customized training.     </a:t>
            </a:r>
            <a:br>
              <a:rPr lang="en-US" sz="2800" dirty="0">
                <a:solidFill>
                  <a:schemeClr val="bg1"/>
                </a:solidFill>
              </a:rPr>
            </a:br>
            <a:r>
              <a:rPr lang="en-US" sz="2800" dirty="0">
                <a:solidFill>
                  <a:schemeClr val="bg1"/>
                </a:solidFill>
              </a:rPr>
              <a:t>5. User-friendly interface</a:t>
            </a:r>
          </a:p>
          <a:p>
            <a:r>
              <a:rPr lang="en-US" sz="2800" dirty="0">
                <a:solidFill>
                  <a:schemeClr val="bg1"/>
                </a:solidFill>
              </a:rPr>
              <a:t>6. Integration with frontend</a:t>
            </a:r>
            <a:endParaRPr lang="en-IN" sz="2800" dirty="0">
              <a:solidFill>
                <a:schemeClr val="bg1"/>
              </a:solidFill>
            </a:endParaRPr>
          </a:p>
        </p:txBody>
      </p:sp>
      <p:sp>
        <p:nvSpPr>
          <p:cNvPr id="7" name="TextBox 6">
            <a:extLst>
              <a:ext uri="{FF2B5EF4-FFF2-40B4-BE49-F238E27FC236}">
                <a16:creationId xmlns:a16="http://schemas.microsoft.com/office/drawing/2014/main" id="{B035397B-EF37-AB23-4426-8BABF6842A7B}"/>
              </a:ext>
            </a:extLst>
          </p:cNvPr>
          <p:cNvSpPr txBox="1"/>
          <p:nvPr/>
        </p:nvSpPr>
        <p:spPr>
          <a:xfrm>
            <a:off x="2164080" y="-1432560"/>
            <a:ext cx="48768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PROPOSED</a:t>
            </a:r>
            <a:endParaRPr lang="en-IN" sz="6000" dirty="0"/>
          </a:p>
        </p:txBody>
      </p:sp>
      <p:sp>
        <p:nvSpPr>
          <p:cNvPr id="8" name="TextBox 7">
            <a:extLst>
              <a:ext uri="{FF2B5EF4-FFF2-40B4-BE49-F238E27FC236}">
                <a16:creationId xmlns:a16="http://schemas.microsoft.com/office/drawing/2014/main" id="{699C6828-6D8A-60D3-E0D6-C2CFC4F01F19}"/>
              </a:ext>
            </a:extLst>
          </p:cNvPr>
          <p:cNvSpPr txBox="1"/>
          <p:nvPr/>
        </p:nvSpPr>
        <p:spPr>
          <a:xfrm>
            <a:off x="6583680" y="441960"/>
            <a:ext cx="47244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SYSTEM</a:t>
            </a:r>
            <a:endParaRPr lang="en-IN" sz="6000" dirty="0"/>
          </a:p>
        </p:txBody>
      </p:sp>
    </p:spTree>
    <p:extLst>
      <p:ext uri="{BB962C8B-B14F-4D97-AF65-F5344CB8AC3E}">
        <p14:creationId xmlns:p14="http://schemas.microsoft.com/office/powerpoint/2010/main" val="298074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Green Leaf Plant Stock Photo">
            <a:extLst>
              <a:ext uri="{FF2B5EF4-FFF2-40B4-BE49-F238E27FC236}">
                <a16:creationId xmlns:a16="http://schemas.microsoft.com/office/drawing/2014/main" id="{BC2CE5AE-44C2-B124-1BAC-873E08DC3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AB9EB9-8A23-3558-4E58-852FE7BAC71B}"/>
              </a:ext>
            </a:extLst>
          </p:cNvPr>
          <p:cNvSpPr/>
          <p:nvPr/>
        </p:nvSpPr>
        <p:spPr>
          <a:xfrm>
            <a:off x="0" y="1"/>
            <a:ext cx="12192000" cy="6858000"/>
          </a:xfrm>
          <a:prstGeom prst="rect">
            <a:avLst/>
          </a:prstGeom>
          <a:solidFill>
            <a:srgbClr val="000000">
              <a:alpha val="32157"/>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129A870-24C6-0D23-B5C0-F82819CD07D4}"/>
              </a:ext>
            </a:extLst>
          </p:cNvPr>
          <p:cNvSpPr txBox="1"/>
          <p:nvPr/>
        </p:nvSpPr>
        <p:spPr>
          <a:xfrm>
            <a:off x="-6655321" y="426720"/>
            <a:ext cx="6477000" cy="1015663"/>
          </a:xfrm>
          <a:prstGeom prst="rect">
            <a:avLst/>
          </a:prstGeom>
          <a:noFill/>
        </p:spPr>
        <p:txBody>
          <a:bodyPr wrap="square" rtlCol="0">
            <a:spAutoFit/>
          </a:bodyPr>
          <a:lstStyle/>
          <a:p>
            <a:pPr algn="r"/>
            <a:r>
              <a:rPr lang="en-US" sz="6000" dirty="0">
                <a:solidFill>
                  <a:schemeClr val="bg1"/>
                </a:solidFill>
                <a:latin typeface="Arial Black" panose="020B0A04020102020204" pitchFamily="34" charset="0"/>
              </a:rPr>
              <a:t>EXISTING</a:t>
            </a:r>
            <a:endParaRPr lang="en-IN" sz="6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533C67AA-8F33-8E8B-7247-DF045BC8ADA3}"/>
              </a:ext>
            </a:extLst>
          </p:cNvPr>
          <p:cNvSpPr txBox="1"/>
          <p:nvPr/>
        </p:nvSpPr>
        <p:spPr>
          <a:xfrm>
            <a:off x="-6329309" y="2346174"/>
            <a:ext cx="5703216" cy="2677656"/>
          </a:xfrm>
          <a:prstGeom prst="rect">
            <a:avLst/>
          </a:prstGeom>
          <a:noFill/>
        </p:spPr>
        <p:txBody>
          <a:bodyPr wrap="square" rtlCol="0">
            <a:spAutoFit/>
          </a:bodyPr>
          <a:lstStyle/>
          <a:p>
            <a:pPr algn="just"/>
            <a:r>
              <a:rPr lang="en-US" sz="2800" dirty="0">
                <a:solidFill>
                  <a:schemeClr val="bg1"/>
                </a:solidFill>
              </a:rPr>
              <a:t>1. Manual identification</a:t>
            </a:r>
          </a:p>
          <a:p>
            <a:pPr algn="just"/>
            <a:r>
              <a:rPr lang="en-US" sz="2800" dirty="0">
                <a:solidFill>
                  <a:schemeClr val="bg1"/>
                </a:solidFill>
              </a:rPr>
              <a:t>2. General-purpose tools</a:t>
            </a:r>
          </a:p>
          <a:p>
            <a:pPr algn="just"/>
            <a:r>
              <a:rPr lang="en-US" sz="2800" dirty="0">
                <a:solidFill>
                  <a:schemeClr val="bg1"/>
                </a:solidFill>
              </a:rPr>
              <a:t>3. Lack of specialized expertise</a:t>
            </a:r>
          </a:p>
          <a:p>
            <a:pPr algn="just"/>
            <a:r>
              <a:rPr lang="en-US" sz="2800" dirty="0">
                <a:solidFill>
                  <a:schemeClr val="bg1"/>
                </a:solidFill>
              </a:rPr>
              <a:t>4. Limited authentication capabilities</a:t>
            </a:r>
          </a:p>
          <a:p>
            <a:pPr algn="just"/>
            <a:r>
              <a:rPr lang="en-US" sz="2800" dirty="0">
                <a:solidFill>
                  <a:schemeClr val="bg1"/>
                </a:solidFill>
              </a:rPr>
              <a:t>5. Reliability concerns</a:t>
            </a:r>
          </a:p>
          <a:p>
            <a:pPr algn="just"/>
            <a:r>
              <a:rPr lang="en-US" sz="2800" dirty="0">
                <a:solidFill>
                  <a:schemeClr val="bg1"/>
                </a:solidFill>
              </a:rPr>
              <a:t>6. Need for specialized solutions</a:t>
            </a:r>
            <a:endParaRPr lang="en-IN" sz="2800" dirty="0">
              <a:solidFill>
                <a:schemeClr val="bg1"/>
              </a:solidFill>
            </a:endParaRPr>
          </a:p>
        </p:txBody>
      </p:sp>
      <p:sp>
        <p:nvSpPr>
          <p:cNvPr id="5" name="TextBox 4">
            <a:extLst>
              <a:ext uri="{FF2B5EF4-FFF2-40B4-BE49-F238E27FC236}">
                <a16:creationId xmlns:a16="http://schemas.microsoft.com/office/drawing/2014/main" id="{A4188DFD-E13B-EBCD-3126-CFC7550484CB}"/>
              </a:ext>
            </a:extLst>
          </p:cNvPr>
          <p:cNvSpPr txBox="1"/>
          <p:nvPr/>
        </p:nvSpPr>
        <p:spPr>
          <a:xfrm>
            <a:off x="3133315" y="2379718"/>
            <a:ext cx="6199221" cy="2677656"/>
          </a:xfrm>
          <a:prstGeom prst="rect">
            <a:avLst/>
          </a:prstGeom>
          <a:noFill/>
        </p:spPr>
        <p:txBody>
          <a:bodyPr wrap="square" rtlCol="0">
            <a:spAutoFit/>
          </a:bodyPr>
          <a:lstStyle/>
          <a:p>
            <a:r>
              <a:rPr lang="en-US" sz="2800" dirty="0">
                <a:solidFill>
                  <a:schemeClr val="bg1"/>
                </a:solidFill>
              </a:rPr>
              <a:t>1.Machine learning-based identification</a:t>
            </a:r>
          </a:p>
          <a:p>
            <a:r>
              <a:rPr lang="en-US" sz="2800" dirty="0">
                <a:solidFill>
                  <a:schemeClr val="bg1"/>
                </a:solidFill>
              </a:rPr>
              <a:t>2. Enhanced accuracy and reliability</a:t>
            </a:r>
          </a:p>
          <a:p>
            <a:r>
              <a:rPr lang="en-US" sz="2800" dirty="0">
                <a:solidFill>
                  <a:schemeClr val="bg1"/>
                </a:solidFill>
              </a:rPr>
              <a:t>3. Authentication functionality</a:t>
            </a:r>
          </a:p>
          <a:p>
            <a:r>
              <a:rPr lang="en-US" sz="2800" dirty="0">
                <a:solidFill>
                  <a:schemeClr val="bg1"/>
                </a:solidFill>
              </a:rPr>
              <a:t>4.Customized training.     </a:t>
            </a:r>
            <a:br>
              <a:rPr lang="en-US" sz="2800" dirty="0">
                <a:solidFill>
                  <a:schemeClr val="bg1"/>
                </a:solidFill>
              </a:rPr>
            </a:br>
            <a:r>
              <a:rPr lang="en-US" sz="2800" dirty="0">
                <a:solidFill>
                  <a:schemeClr val="bg1"/>
                </a:solidFill>
              </a:rPr>
              <a:t>5. User-friendly interface</a:t>
            </a:r>
          </a:p>
          <a:p>
            <a:r>
              <a:rPr lang="en-US" sz="2800" dirty="0">
                <a:solidFill>
                  <a:schemeClr val="bg1"/>
                </a:solidFill>
              </a:rPr>
              <a:t>6. Integration with frontend</a:t>
            </a:r>
            <a:endParaRPr lang="en-IN" sz="2800" dirty="0">
              <a:solidFill>
                <a:schemeClr val="bg1"/>
              </a:solidFill>
            </a:endParaRPr>
          </a:p>
        </p:txBody>
      </p:sp>
      <p:sp>
        <p:nvSpPr>
          <p:cNvPr id="7" name="TextBox 6">
            <a:extLst>
              <a:ext uri="{FF2B5EF4-FFF2-40B4-BE49-F238E27FC236}">
                <a16:creationId xmlns:a16="http://schemas.microsoft.com/office/drawing/2014/main" id="{B035397B-EF37-AB23-4426-8BABF6842A7B}"/>
              </a:ext>
            </a:extLst>
          </p:cNvPr>
          <p:cNvSpPr txBox="1"/>
          <p:nvPr/>
        </p:nvSpPr>
        <p:spPr>
          <a:xfrm>
            <a:off x="1852989" y="452806"/>
            <a:ext cx="48768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PROPOSED</a:t>
            </a:r>
            <a:endParaRPr lang="en-IN" sz="6000" dirty="0"/>
          </a:p>
        </p:txBody>
      </p:sp>
      <p:sp>
        <p:nvSpPr>
          <p:cNvPr id="8" name="TextBox 7">
            <a:extLst>
              <a:ext uri="{FF2B5EF4-FFF2-40B4-BE49-F238E27FC236}">
                <a16:creationId xmlns:a16="http://schemas.microsoft.com/office/drawing/2014/main" id="{699C6828-6D8A-60D3-E0D6-C2CFC4F01F19}"/>
              </a:ext>
            </a:extLst>
          </p:cNvPr>
          <p:cNvSpPr txBox="1"/>
          <p:nvPr/>
        </p:nvSpPr>
        <p:spPr>
          <a:xfrm>
            <a:off x="6583680" y="441960"/>
            <a:ext cx="47244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SYSTEM</a:t>
            </a:r>
            <a:endParaRPr lang="en-IN" sz="6000" dirty="0"/>
          </a:p>
        </p:txBody>
      </p:sp>
    </p:spTree>
    <p:extLst>
      <p:ext uri="{BB962C8B-B14F-4D97-AF65-F5344CB8AC3E}">
        <p14:creationId xmlns:p14="http://schemas.microsoft.com/office/powerpoint/2010/main" val="2644478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ree Red Leaf Trees Near the Road Stock Photo">
            <a:extLst>
              <a:ext uri="{FF2B5EF4-FFF2-40B4-BE49-F238E27FC236}">
                <a16:creationId xmlns:a16="http://schemas.microsoft.com/office/drawing/2014/main" id="{880CA238-9A00-1F87-9E48-352755EEA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867905-6D65-1229-E9A4-7A0298F199DD}"/>
              </a:ext>
            </a:extLst>
          </p:cNvPr>
          <p:cNvSpPr txBox="1"/>
          <p:nvPr/>
        </p:nvSpPr>
        <p:spPr>
          <a:xfrm>
            <a:off x="870030" y="2326511"/>
            <a:ext cx="10451939" cy="2800767"/>
          </a:xfrm>
          <a:prstGeom prst="rect">
            <a:avLst/>
          </a:prstGeom>
          <a:noFill/>
        </p:spPr>
        <p:txBody>
          <a:bodyPr wrap="square" rtlCol="0">
            <a:spAutoFit/>
          </a:bodyPr>
          <a:lstStyle/>
          <a:p>
            <a:pPr algn="ctr"/>
            <a:r>
              <a:rPr lang="en-US" sz="8800" dirty="0">
                <a:solidFill>
                  <a:schemeClr val="bg1"/>
                </a:solidFill>
                <a:latin typeface="Arial Black" panose="020B0A04020102020204" pitchFamily="34" charset="0"/>
              </a:rPr>
              <a:t>MODULES</a:t>
            </a:r>
          </a:p>
          <a:p>
            <a:pPr algn="ctr"/>
            <a:r>
              <a:rPr lang="en-US" sz="8800" dirty="0">
                <a:solidFill>
                  <a:schemeClr val="bg1"/>
                </a:solidFill>
                <a:latin typeface="Arial Black" panose="020B0A04020102020204" pitchFamily="34" charset="0"/>
              </a:rPr>
              <a:t>USED</a:t>
            </a:r>
            <a:endParaRPr lang="en-IN" sz="8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95851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6731F-9A94-2DBB-637A-67691ECC03F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7AE8C22-A5AF-DAC5-8748-2F83D52BE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DAACF6F6-44B4-B80B-FED4-954EFE4035F8}"/>
              </a:ext>
            </a:extLst>
          </p:cNvPr>
          <p:cNvSpPr/>
          <p:nvPr/>
        </p:nvSpPr>
        <p:spPr>
          <a:xfrm>
            <a:off x="-58249557" y="-12738573"/>
            <a:ext cx="146227800" cy="465582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12F61891-B64F-441C-6357-347DCABF4014}"/>
              </a:ext>
            </a:extLst>
          </p:cNvPr>
          <p:cNvSpPr txBox="1"/>
          <p:nvPr/>
        </p:nvSpPr>
        <p:spPr>
          <a:xfrm>
            <a:off x="7685591" y="2627452"/>
            <a:ext cx="4132162" cy="2554545"/>
          </a:xfrm>
          <a:prstGeom prst="rect">
            <a:avLst/>
          </a:prstGeom>
          <a:noFill/>
        </p:spPr>
        <p:txBody>
          <a:bodyPr wrap="square" rtlCol="0">
            <a:spAutoFit/>
          </a:bodyPr>
          <a:lstStyle/>
          <a:p>
            <a:r>
              <a:rPr lang="en-US" sz="4000" dirty="0">
                <a:latin typeface="Book Antiqua" panose="02040602050305030304" pitchFamily="18" charset="0"/>
              </a:rPr>
              <a:t>Classification of medicinal plants using Deep learning</a:t>
            </a:r>
            <a:endParaRPr lang="en-IN" sz="4000" dirty="0">
              <a:latin typeface="Book Antiqua" panose="02040602050305030304" pitchFamily="18" charset="0"/>
            </a:endParaRPr>
          </a:p>
        </p:txBody>
      </p:sp>
    </p:spTree>
    <p:extLst>
      <p:ext uri="{BB962C8B-B14F-4D97-AF65-F5344CB8AC3E}">
        <p14:creationId xmlns:p14="http://schemas.microsoft.com/office/powerpoint/2010/main" val="208098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9A068-3107-D84E-1F22-499362B59C17}"/>
            </a:ext>
          </a:extLst>
        </p:cNvPr>
        <p:cNvGrpSpPr/>
        <p:nvPr/>
      </p:nvGrpSpPr>
      <p:grpSpPr>
        <a:xfrm>
          <a:off x="0" y="0"/>
          <a:ext cx="0" cy="0"/>
          <a:chOff x="0" y="0"/>
          <a:chExt cx="0" cy="0"/>
        </a:xfrm>
      </p:grpSpPr>
      <p:pic>
        <p:nvPicPr>
          <p:cNvPr id="11266" name="Picture 2" descr="Free Red Leaf Trees Near the Road Stock Photo">
            <a:extLst>
              <a:ext uri="{FF2B5EF4-FFF2-40B4-BE49-F238E27FC236}">
                <a16:creationId xmlns:a16="http://schemas.microsoft.com/office/drawing/2014/main" id="{7BA9E25D-C96B-0341-2228-56763B3ED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B1783A3-B76A-4DFF-678D-907E024A5C40}"/>
              </a:ext>
            </a:extLst>
          </p:cNvPr>
          <p:cNvSpPr/>
          <p:nvPr/>
        </p:nvSpPr>
        <p:spPr>
          <a:xfrm>
            <a:off x="7276382" y="2778535"/>
            <a:ext cx="1801788" cy="744319"/>
          </a:xfrm>
          <a:prstGeom prst="roundRect">
            <a:avLst/>
          </a:prstGeom>
          <a:solidFill>
            <a:srgbClr val="0D1729">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loading</a:t>
            </a:r>
            <a:endParaRPr lang="en-IN" dirty="0"/>
          </a:p>
        </p:txBody>
      </p:sp>
      <p:sp>
        <p:nvSpPr>
          <p:cNvPr id="2" name="TextBox 1">
            <a:extLst>
              <a:ext uri="{FF2B5EF4-FFF2-40B4-BE49-F238E27FC236}">
                <a16:creationId xmlns:a16="http://schemas.microsoft.com/office/drawing/2014/main" id="{8965CBC5-807C-974A-8697-AFBEECAC842C}"/>
              </a:ext>
            </a:extLst>
          </p:cNvPr>
          <p:cNvSpPr txBox="1"/>
          <p:nvPr/>
        </p:nvSpPr>
        <p:spPr>
          <a:xfrm>
            <a:off x="789007" y="1365813"/>
            <a:ext cx="1045193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MODULES USED</a:t>
            </a:r>
            <a:endParaRPr lang="en-IN" sz="4000" dirty="0">
              <a:solidFill>
                <a:schemeClr val="bg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F4FCEC88-3621-0240-2D51-302221B486DA}"/>
              </a:ext>
            </a:extLst>
          </p:cNvPr>
          <p:cNvSpPr/>
          <p:nvPr/>
        </p:nvSpPr>
        <p:spPr>
          <a:xfrm>
            <a:off x="4794697" y="2767438"/>
            <a:ext cx="1849539" cy="733222"/>
          </a:xfrm>
          <a:prstGeom prst="roundRect">
            <a:avLst/>
          </a:prstGeom>
          <a:solidFill>
            <a:srgbClr val="0D1729">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IN" dirty="0"/>
          </a:p>
        </p:txBody>
      </p:sp>
      <p:sp>
        <p:nvSpPr>
          <p:cNvPr id="10" name="Rectangle: Rounded Corners 9">
            <a:extLst>
              <a:ext uri="{FF2B5EF4-FFF2-40B4-BE49-F238E27FC236}">
                <a16:creationId xmlns:a16="http://schemas.microsoft.com/office/drawing/2014/main" id="{6B3FE00C-4B74-6ED6-552D-25AF2AB86651}"/>
              </a:ext>
            </a:extLst>
          </p:cNvPr>
          <p:cNvSpPr/>
          <p:nvPr/>
        </p:nvSpPr>
        <p:spPr>
          <a:xfrm>
            <a:off x="3565321" y="3833336"/>
            <a:ext cx="1801788" cy="744319"/>
          </a:xfrm>
          <a:prstGeom prst="roundRect">
            <a:avLst/>
          </a:prstGeom>
          <a:solidFill>
            <a:srgbClr val="0D1729">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Call</a:t>
            </a:r>
            <a:endParaRPr lang="en-IN" dirty="0"/>
          </a:p>
        </p:txBody>
      </p:sp>
      <p:sp>
        <p:nvSpPr>
          <p:cNvPr id="13" name="Rectangle: Rounded Corners 12">
            <a:extLst>
              <a:ext uri="{FF2B5EF4-FFF2-40B4-BE49-F238E27FC236}">
                <a16:creationId xmlns:a16="http://schemas.microsoft.com/office/drawing/2014/main" id="{5EF9EAC7-F45E-DBAA-5361-9FE3ADA48283}"/>
              </a:ext>
            </a:extLst>
          </p:cNvPr>
          <p:cNvSpPr/>
          <p:nvPr/>
        </p:nvSpPr>
        <p:spPr>
          <a:xfrm>
            <a:off x="6268680" y="3833336"/>
            <a:ext cx="1801788" cy="744319"/>
          </a:xfrm>
          <a:prstGeom prst="roundRect">
            <a:avLst/>
          </a:prstGeom>
          <a:solidFill>
            <a:srgbClr val="0D1729">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Prediction</a:t>
            </a:r>
            <a:endParaRPr lang="en-IN" dirty="0"/>
          </a:p>
        </p:txBody>
      </p:sp>
      <p:sp>
        <p:nvSpPr>
          <p:cNvPr id="8" name="Rectangle: Rounded Corners 7">
            <a:extLst>
              <a:ext uri="{FF2B5EF4-FFF2-40B4-BE49-F238E27FC236}">
                <a16:creationId xmlns:a16="http://schemas.microsoft.com/office/drawing/2014/main" id="{86EAA64F-6B1D-7A5D-34D8-9DA7E57E7630}"/>
              </a:ext>
            </a:extLst>
          </p:cNvPr>
          <p:cNvSpPr/>
          <p:nvPr/>
        </p:nvSpPr>
        <p:spPr>
          <a:xfrm>
            <a:off x="2313012" y="2778535"/>
            <a:ext cx="1849539" cy="733222"/>
          </a:xfrm>
          <a:prstGeom prst="roundRect">
            <a:avLst/>
          </a:prstGeom>
          <a:solidFill>
            <a:srgbClr val="0D1729">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Upload</a:t>
            </a:r>
            <a:endParaRPr lang="en-IN" dirty="0"/>
          </a:p>
        </p:txBody>
      </p:sp>
    </p:spTree>
    <p:extLst>
      <p:ext uri="{BB962C8B-B14F-4D97-AF65-F5344CB8AC3E}">
        <p14:creationId xmlns:p14="http://schemas.microsoft.com/office/powerpoint/2010/main" val="2832058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F1F111-5C16-F39C-5CD0-BA2FC020C9CE}"/>
              </a:ext>
            </a:extLst>
          </p:cNvPr>
          <p:cNvSpPr txBox="1"/>
          <p:nvPr/>
        </p:nvSpPr>
        <p:spPr>
          <a:xfrm>
            <a:off x="2484722" y="429323"/>
            <a:ext cx="7222555" cy="707886"/>
          </a:xfrm>
          <a:prstGeom prst="rect">
            <a:avLst/>
          </a:prstGeom>
          <a:noFill/>
        </p:spPr>
        <p:txBody>
          <a:bodyPr wrap="none" rtlCol="0">
            <a:spAutoFit/>
          </a:bodyPr>
          <a:lstStyle/>
          <a:p>
            <a:r>
              <a:rPr lang="en-IN" sz="4000" dirty="0">
                <a:latin typeface="Arial Black" panose="020B0A04020102020204" pitchFamily="34" charset="0"/>
              </a:rPr>
              <a:t>SYSTEM ARCHITECTURE</a:t>
            </a:r>
          </a:p>
        </p:txBody>
      </p:sp>
      <p:pic>
        <p:nvPicPr>
          <p:cNvPr id="7" name="Picture 6">
            <a:extLst>
              <a:ext uri="{FF2B5EF4-FFF2-40B4-BE49-F238E27FC236}">
                <a16:creationId xmlns:a16="http://schemas.microsoft.com/office/drawing/2014/main" id="{696EA3A0-42E3-CF68-7BE3-837D723DF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970" y="1316755"/>
            <a:ext cx="5736058" cy="4472463"/>
          </a:xfrm>
          <a:prstGeom prst="rect">
            <a:avLst/>
          </a:prstGeom>
        </p:spPr>
      </p:pic>
    </p:spTree>
    <p:extLst>
      <p:ext uri="{BB962C8B-B14F-4D97-AF65-F5344CB8AC3E}">
        <p14:creationId xmlns:p14="http://schemas.microsoft.com/office/powerpoint/2010/main" val="3592518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89DDF-5BBE-BEA3-D17D-39412ABF3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0" name="Picture 2" descr="TensorFlow - YouTube">
            <a:extLst>
              <a:ext uri="{FF2B5EF4-FFF2-40B4-BE49-F238E27FC236}">
                <a16:creationId xmlns:a16="http://schemas.microsoft.com/office/drawing/2014/main" id="{8B403927-9282-1D8E-951A-B14005C9F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142" y="2117034"/>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11FEDCED-4B41-A3DC-1BC6-B93B28139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6" t="9" r="18906" b="-9"/>
          <a:stretch/>
        </p:blipFill>
        <p:spPr bwMode="auto">
          <a:xfrm>
            <a:off x="3135160" y="2075470"/>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ACF13FDC-A514-996F-97A9-6EBCC63B8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2549" y="2101088"/>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3883C7A0-D9E1-1DBB-5A7B-A13B57AC4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6682" y="2101088"/>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7433320E-6548-3865-7976-379C9FB774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65" r="32389" b="40846"/>
          <a:stretch/>
        </p:blipFill>
        <p:spPr bwMode="auto">
          <a:xfrm>
            <a:off x="7483124" y="2117034"/>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110394B4-27FF-23B9-1525-CBA733616A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06531" y="2101088"/>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4FC884D-8300-78D4-46AE-48E9A9063AA3}"/>
              </a:ext>
            </a:extLst>
          </p:cNvPr>
          <p:cNvGrpSpPr/>
          <p:nvPr/>
        </p:nvGrpSpPr>
        <p:grpSpPr>
          <a:xfrm>
            <a:off x="280207" y="1706880"/>
            <a:ext cx="2520000" cy="2520000"/>
            <a:chOff x="1956163" y="1095585"/>
            <a:chExt cx="1695600" cy="1695600"/>
          </a:xfrm>
        </p:grpSpPr>
        <p:sp>
          <p:nvSpPr>
            <p:cNvPr id="6" name="Rectangle 5">
              <a:extLst>
                <a:ext uri="{FF2B5EF4-FFF2-40B4-BE49-F238E27FC236}">
                  <a16:creationId xmlns:a16="http://schemas.microsoft.com/office/drawing/2014/main" id="{D6C0767A-FF7F-91C8-74D9-F843C539D2FC}"/>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43C42355-0D7D-4698-DF9D-5FFB594ADC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DF9618F-EC7E-EAD1-A855-488504BCA0BC}"/>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932FF61C-A57F-FE4F-C5F5-05821848233F}"/>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REACTJS</a:t>
            </a:r>
            <a:endParaRPr lang="en-IN" sz="3200" dirty="0">
              <a:solidFill>
                <a:schemeClr val="bg1"/>
              </a:solidFill>
            </a:endParaRPr>
          </a:p>
        </p:txBody>
      </p:sp>
      <p:sp>
        <p:nvSpPr>
          <p:cNvPr id="9" name="TextBox 8">
            <a:extLst>
              <a:ext uri="{FF2B5EF4-FFF2-40B4-BE49-F238E27FC236}">
                <a16:creationId xmlns:a16="http://schemas.microsoft.com/office/drawing/2014/main" id="{2746E4D6-D3D6-F397-8FA0-F0FE8AE0C58D}"/>
              </a:ext>
            </a:extLst>
          </p:cNvPr>
          <p:cNvSpPr txBox="1"/>
          <p:nvPr/>
        </p:nvSpPr>
        <p:spPr>
          <a:xfrm>
            <a:off x="466287" y="4953789"/>
            <a:ext cx="10698480" cy="923330"/>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React is a JavaScript library for building user interfaces. It is used to create the frontend application where users can interact with the system by uploading images of medicinal plants. </a:t>
            </a:r>
          </a:p>
        </p:txBody>
      </p:sp>
    </p:spTree>
    <p:extLst>
      <p:ext uri="{BB962C8B-B14F-4D97-AF65-F5344CB8AC3E}">
        <p14:creationId xmlns:p14="http://schemas.microsoft.com/office/powerpoint/2010/main" val="79325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605C-F302-0E1B-770F-10CB74AFE0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6C7216-FCFD-362F-8493-7FDE1C01B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F4385EEB-775E-0ECD-FD7E-A28CE1B54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466287" y="1711768"/>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0C56870C-BF3B-2C47-E4CD-661CBA39C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574" y="2044125"/>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443148BF-00FB-DCD1-FA8D-9B05862A9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8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027484E6-775F-287E-F00E-2951241795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0114"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89AEC92C-0F1B-D116-E93D-1718419AF5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65" r="32389" b="40846"/>
          <a:stretch/>
        </p:blipFill>
        <p:spPr bwMode="auto">
          <a:xfrm>
            <a:off x="5626556" y="2044125"/>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373D4612-B5AF-9036-402D-EB46AA4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996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C6D058D-0FD7-9AA3-3364-04FAC3A256EA}"/>
              </a:ext>
            </a:extLst>
          </p:cNvPr>
          <p:cNvGrpSpPr/>
          <p:nvPr/>
        </p:nvGrpSpPr>
        <p:grpSpPr>
          <a:xfrm>
            <a:off x="-1894871" y="2082404"/>
            <a:ext cx="1695600" cy="1695600"/>
            <a:chOff x="1956163" y="1095585"/>
            <a:chExt cx="1695600" cy="1695600"/>
          </a:xfrm>
        </p:grpSpPr>
        <p:sp>
          <p:nvSpPr>
            <p:cNvPr id="6" name="Rectangle 5">
              <a:extLst>
                <a:ext uri="{FF2B5EF4-FFF2-40B4-BE49-F238E27FC236}">
                  <a16:creationId xmlns:a16="http://schemas.microsoft.com/office/drawing/2014/main" id="{FBF1D6BD-3345-75FE-EDAD-00D9E8832D5D}"/>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CDBACB8A-7263-6279-2E40-BA57891A84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D16DDDCC-97E6-7D9B-211E-23DDC459F8DA}"/>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15" name="TextBox 14">
            <a:extLst>
              <a:ext uri="{FF2B5EF4-FFF2-40B4-BE49-F238E27FC236}">
                <a16:creationId xmlns:a16="http://schemas.microsoft.com/office/drawing/2014/main" id="{5E1B2078-C34C-CDFC-A5BD-25AA3A4CCC16}"/>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FLASK</a:t>
            </a:r>
            <a:endParaRPr lang="en-IN" sz="3200" dirty="0">
              <a:solidFill>
                <a:schemeClr val="bg1"/>
              </a:solidFill>
            </a:endParaRPr>
          </a:p>
        </p:txBody>
      </p:sp>
      <p:sp>
        <p:nvSpPr>
          <p:cNvPr id="16" name="TextBox 15">
            <a:extLst>
              <a:ext uri="{FF2B5EF4-FFF2-40B4-BE49-F238E27FC236}">
                <a16:creationId xmlns:a16="http://schemas.microsoft.com/office/drawing/2014/main" id="{A4EFBDD8-2C54-A36C-EBF2-937EA73D7EED}"/>
              </a:ext>
            </a:extLst>
          </p:cNvPr>
          <p:cNvSpPr txBox="1"/>
          <p:nvPr/>
        </p:nvSpPr>
        <p:spPr>
          <a:xfrm>
            <a:off x="466287" y="4953789"/>
            <a:ext cx="10698480" cy="923330"/>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Flask is a lightweight web framework for building web applications in Python. It is used to create the backend API that handles image processing requests and serves the results back to the frontend. </a:t>
            </a:r>
          </a:p>
        </p:txBody>
      </p:sp>
    </p:spTree>
    <p:extLst>
      <p:ext uri="{BB962C8B-B14F-4D97-AF65-F5344CB8AC3E}">
        <p14:creationId xmlns:p14="http://schemas.microsoft.com/office/powerpoint/2010/main" val="239854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9C964-DC90-71CC-4CF7-91BB4BE499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FACC0F-2386-A807-1B53-4046006CD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0" name="Picture 2" descr="TensorFlow - YouTube">
            <a:extLst>
              <a:ext uri="{FF2B5EF4-FFF2-40B4-BE49-F238E27FC236}">
                <a16:creationId xmlns:a16="http://schemas.microsoft.com/office/drawing/2014/main" id="{A0AD9434-6FDE-370C-9652-68EE1638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89" y="169098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B68BE28C-8218-1FC5-4EC2-D7B79B3BA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82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98FDFE00-31A3-7A12-438D-819293EEAD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954"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8A809912-443A-A487-610F-BBF2DCF337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65" r="32389" b="40846"/>
          <a:stretch/>
        </p:blipFill>
        <p:spPr bwMode="auto">
          <a:xfrm>
            <a:off x="3203396" y="2044125"/>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30269EBB-A66F-0DB2-8F47-9D6B321D1C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680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2C5BE1A6-91E4-3437-506B-9F914B099E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196" t="9" r="18906" b="-9"/>
          <a:stretch/>
        </p:blipFill>
        <p:spPr bwMode="auto">
          <a:xfrm>
            <a:off x="-1976409"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BAA5860-2A50-3E5D-6FC8-8223235C696B}"/>
              </a:ext>
            </a:extLst>
          </p:cNvPr>
          <p:cNvGrpSpPr/>
          <p:nvPr/>
        </p:nvGrpSpPr>
        <p:grpSpPr>
          <a:xfrm>
            <a:off x="-4150391" y="2082404"/>
            <a:ext cx="1695600" cy="1695600"/>
            <a:chOff x="1956163" y="1095585"/>
            <a:chExt cx="1695600" cy="1695600"/>
          </a:xfrm>
        </p:grpSpPr>
        <p:sp>
          <p:nvSpPr>
            <p:cNvPr id="6" name="Rectangle 5">
              <a:extLst>
                <a:ext uri="{FF2B5EF4-FFF2-40B4-BE49-F238E27FC236}">
                  <a16:creationId xmlns:a16="http://schemas.microsoft.com/office/drawing/2014/main" id="{78F1A216-85D7-371F-CCEA-CF1D55E69553}"/>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EAE4349A-F8E7-457C-DE50-917606AA44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7B7AFC21-52B1-76C9-0D6B-6DBAC85FEAC9}"/>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819A886F-92FB-82F7-645A-9E9943978F0B}"/>
              </a:ext>
            </a:extLst>
          </p:cNvPr>
          <p:cNvSpPr txBox="1"/>
          <p:nvPr/>
        </p:nvSpPr>
        <p:spPr>
          <a:xfrm>
            <a:off x="345120" y="4553411"/>
            <a:ext cx="2520000" cy="584775"/>
          </a:xfrm>
          <a:prstGeom prst="rect">
            <a:avLst/>
          </a:prstGeom>
          <a:noFill/>
        </p:spPr>
        <p:txBody>
          <a:bodyPr wrap="square" rtlCol="0">
            <a:spAutoFit/>
          </a:bodyPr>
          <a:lstStyle/>
          <a:p>
            <a:r>
              <a:rPr lang="en-US" sz="3200" dirty="0">
                <a:solidFill>
                  <a:schemeClr val="bg1"/>
                </a:solidFill>
              </a:rPr>
              <a:t>TENSORFLOW</a:t>
            </a:r>
            <a:endParaRPr lang="en-IN" sz="3200" dirty="0">
              <a:solidFill>
                <a:schemeClr val="bg1"/>
              </a:solidFill>
            </a:endParaRPr>
          </a:p>
        </p:txBody>
      </p:sp>
      <p:sp>
        <p:nvSpPr>
          <p:cNvPr id="15" name="TextBox 14">
            <a:extLst>
              <a:ext uri="{FF2B5EF4-FFF2-40B4-BE49-F238E27FC236}">
                <a16:creationId xmlns:a16="http://schemas.microsoft.com/office/drawing/2014/main" id="{737A4C36-BEAA-865A-32A8-8AD5DB2F92FE}"/>
              </a:ext>
            </a:extLst>
          </p:cNvPr>
          <p:cNvSpPr txBox="1"/>
          <p:nvPr/>
        </p:nvSpPr>
        <p:spPr>
          <a:xfrm>
            <a:off x="345120" y="4967480"/>
            <a:ext cx="11057434" cy="954107"/>
          </a:xfrm>
          <a:prstGeom prst="rect">
            <a:avLst/>
          </a:prstGeom>
          <a:noFill/>
        </p:spPr>
        <p:txBody>
          <a:bodyPr wrap="square">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TensorFlow is an open-source machine learning framework, and </a:t>
            </a:r>
            <a:r>
              <a:rPr lang="en-US" sz="1800" b="0" i="0" u="none" strike="noStrike" baseline="0" dirty="0" err="1">
                <a:solidFill>
                  <a:schemeClr val="bg1"/>
                </a:solidFill>
                <a:latin typeface="Calibri" panose="020F0502020204030204" pitchFamily="34" charset="0"/>
              </a:rPr>
              <a:t>Keras</a:t>
            </a:r>
            <a:r>
              <a:rPr lang="en-US" sz="1800" b="0" i="0" u="none" strike="noStrike" baseline="0" dirty="0">
                <a:solidFill>
                  <a:schemeClr val="bg1"/>
                </a:solidFill>
                <a:latin typeface="Calibri" panose="020F0502020204030204" pitchFamily="34" charset="0"/>
              </a:rPr>
              <a:t> is an API for building and training deep learning models. They are used for developing and training the machine learning model to identify medicinal plants. </a:t>
            </a:r>
          </a:p>
        </p:txBody>
      </p:sp>
    </p:spTree>
    <p:extLst>
      <p:ext uri="{BB962C8B-B14F-4D97-AF65-F5344CB8AC3E}">
        <p14:creationId xmlns:p14="http://schemas.microsoft.com/office/powerpoint/2010/main" val="2860097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AFBB-2974-1330-40B7-7F42AF5CAF7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EBC296-DBFD-F0AE-8F75-800330C78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304" name="Picture 16" descr="TensorFlow Hub">
            <a:extLst>
              <a:ext uri="{FF2B5EF4-FFF2-40B4-BE49-F238E27FC236}">
                <a16:creationId xmlns:a16="http://schemas.microsoft.com/office/drawing/2014/main" id="{A5B3ACD7-7ECB-135E-5933-5A7C0274D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65" r="32389" b="40846"/>
          <a:stretch/>
        </p:blipFill>
        <p:spPr bwMode="auto">
          <a:xfrm>
            <a:off x="318871" y="1670203"/>
            <a:ext cx="248350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BE954260-C0D4-1844-7992-4E65BC0DE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22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C1DFEF60-D57F-7AE4-9845-12F14153A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3354"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CBF03DC1-5D11-F1DD-476E-7816ADC0E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20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1219B67B-B774-A323-9670-7720279D02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056"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3A1DF8DC-38CC-ADFC-1E2E-D9220EAEE3A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196" t="9" r="18906" b="-9"/>
          <a:stretch/>
        </p:blipFill>
        <p:spPr bwMode="auto">
          <a:xfrm>
            <a:off x="-4201449"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69452DF-A4FF-F2A7-684F-A62965725D8F}"/>
              </a:ext>
            </a:extLst>
          </p:cNvPr>
          <p:cNvGrpSpPr/>
          <p:nvPr/>
        </p:nvGrpSpPr>
        <p:grpSpPr>
          <a:xfrm>
            <a:off x="-6375431" y="2082404"/>
            <a:ext cx="1695600" cy="1695600"/>
            <a:chOff x="1956163" y="1095585"/>
            <a:chExt cx="1695600" cy="1695600"/>
          </a:xfrm>
        </p:grpSpPr>
        <p:sp>
          <p:nvSpPr>
            <p:cNvPr id="6" name="Rectangle 5">
              <a:extLst>
                <a:ext uri="{FF2B5EF4-FFF2-40B4-BE49-F238E27FC236}">
                  <a16:creationId xmlns:a16="http://schemas.microsoft.com/office/drawing/2014/main" id="{AC2B1947-099B-BEAC-1CCB-268E0F04D5EE}"/>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F334AA78-6EDE-677E-FCE6-24F688CE40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29959DA0-972E-40B3-44F1-CCD8BC6E7A08}"/>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B5BBA96F-DD7B-ED77-85B5-37E06B13B664}"/>
              </a:ext>
            </a:extLst>
          </p:cNvPr>
          <p:cNvSpPr txBox="1"/>
          <p:nvPr/>
        </p:nvSpPr>
        <p:spPr>
          <a:xfrm>
            <a:off x="318870" y="4553411"/>
            <a:ext cx="3399689" cy="584775"/>
          </a:xfrm>
          <a:prstGeom prst="rect">
            <a:avLst/>
          </a:prstGeom>
          <a:noFill/>
        </p:spPr>
        <p:txBody>
          <a:bodyPr wrap="square" rtlCol="0">
            <a:spAutoFit/>
          </a:bodyPr>
          <a:lstStyle/>
          <a:p>
            <a:pPr algn="ctr"/>
            <a:r>
              <a:rPr lang="en-US" sz="3200" dirty="0">
                <a:solidFill>
                  <a:schemeClr val="bg1"/>
                </a:solidFill>
              </a:rPr>
              <a:t>TENSORFLOW HUB</a:t>
            </a:r>
            <a:endParaRPr lang="en-IN" sz="3200" dirty="0">
              <a:solidFill>
                <a:schemeClr val="bg1"/>
              </a:solidFill>
            </a:endParaRPr>
          </a:p>
        </p:txBody>
      </p:sp>
      <p:sp>
        <p:nvSpPr>
          <p:cNvPr id="12" name="TextBox 11">
            <a:extLst>
              <a:ext uri="{FF2B5EF4-FFF2-40B4-BE49-F238E27FC236}">
                <a16:creationId xmlns:a16="http://schemas.microsoft.com/office/drawing/2014/main" id="{9B9E573A-5735-758F-F861-3F9D9BBA365B}"/>
              </a:ext>
            </a:extLst>
          </p:cNvPr>
          <p:cNvSpPr txBox="1"/>
          <p:nvPr/>
        </p:nvSpPr>
        <p:spPr>
          <a:xfrm>
            <a:off x="318870" y="4941391"/>
            <a:ext cx="11170920"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TensorFlow Hub is a repository of pre-trained machine learning models. It is used to access pre-trained models, such as the EfficientNetV2 architecture, for feature extraction in the machine learning model. </a:t>
            </a:r>
          </a:p>
          <a:p>
            <a:endParaRPr lang="en-IN" dirty="0">
              <a:solidFill>
                <a:schemeClr val="bg1"/>
              </a:solidFill>
            </a:endParaRPr>
          </a:p>
        </p:txBody>
      </p:sp>
    </p:spTree>
    <p:extLst>
      <p:ext uri="{BB962C8B-B14F-4D97-AF65-F5344CB8AC3E}">
        <p14:creationId xmlns:p14="http://schemas.microsoft.com/office/powerpoint/2010/main" val="4229196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2591-B4CD-7A55-3CF8-923CD3FACD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A04D7B-1B14-73DC-CF03-B995BBB61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73BBF98B-DBA5-2934-29EC-18DA36E99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6267631" y="2122184"/>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0261F4CE-1CCA-F637-C007-0C2E6664B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9033" y="2135900"/>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42A1A393-5FDC-F03E-CE89-CC242C9CFE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1743513" y="2135900"/>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29EA9204-0192-C982-B6A2-ACA3F68A7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23" y="173964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EA7FE85D-E14D-AA0D-C20A-CCCED6BEE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6533" y="2202208"/>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9E07FAB2-6D01-723D-B635-D5D83FAC9B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382" y="2202208"/>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DA47C16-D8E7-E7E7-5079-16E904E38007}"/>
              </a:ext>
            </a:extLst>
          </p:cNvPr>
          <p:cNvGrpSpPr/>
          <p:nvPr/>
        </p:nvGrpSpPr>
        <p:grpSpPr>
          <a:xfrm>
            <a:off x="-8435444" y="2122184"/>
            <a:ext cx="1695600" cy="1695600"/>
            <a:chOff x="1956163" y="1095585"/>
            <a:chExt cx="1695600" cy="1695600"/>
          </a:xfrm>
        </p:grpSpPr>
        <p:sp>
          <p:nvSpPr>
            <p:cNvPr id="6" name="Rectangle 5">
              <a:extLst>
                <a:ext uri="{FF2B5EF4-FFF2-40B4-BE49-F238E27FC236}">
                  <a16:creationId xmlns:a16="http://schemas.microsoft.com/office/drawing/2014/main" id="{1F25D80E-85F6-78DC-F54E-23DEE5CE83B0}"/>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61DCEF93-817B-38A1-65B6-A2C13F32B0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D7A5AF4F-E06E-AEA2-C836-0AEF9C881DF1}"/>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13D3BE3D-E7DC-C48A-21AC-39BFECC1DAB8}"/>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NUMPY</a:t>
            </a:r>
            <a:endParaRPr lang="en-IN" sz="3200" dirty="0">
              <a:solidFill>
                <a:schemeClr val="bg1"/>
              </a:solidFill>
            </a:endParaRPr>
          </a:p>
        </p:txBody>
      </p:sp>
      <p:sp>
        <p:nvSpPr>
          <p:cNvPr id="16" name="TextBox 15">
            <a:extLst>
              <a:ext uri="{FF2B5EF4-FFF2-40B4-BE49-F238E27FC236}">
                <a16:creationId xmlns:a16="http://schemas.microsoft.com/office/drawing/2014/main" id="{0A6EB52A-D4DA-6E82-28F0-9BA9AFA15537}"/>
              </a:ext>
            </a:extLst>
          </p:cNvPr>
          <p:cNvSpPr txBox="1"/>
          <p:nvPr/>
        </p:nvSpPr>
        <p:spPr>
          <a:xfrm>
            <a:off x="466287" y="4958658"/>
            <a:ext cx="10552233"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NumPy is a Python library for numerical computing. It is used for numerical operations and data manipulation within the machine learning model. </a:t>
            </a:r>
          </a:p>
          <a:p>
            <a:endParaRPr lang="en-IN" dirty="0">
              <a:solidFill>
                <a:schemeClr val="bg1"/>
              </a:solidFill>
            </a:endParaRPr>
          </a:p>
        </p:txBody>
      </p:sp>
    </p:spTree>
    <p:extLst>
      <p:ext uri="{BB962C8B-B14F-4D97-AF65-F5344CB8AC3E}">
        <p14:creationId xmlns:p14="http://schemas.microsoft.com/office/powerpoint/2010/main" val="1807133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C15E-CCA9-8AE0-F1B5-5B63ED7B6B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623216-E2B8-95E7-0983-46E402F9C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C0AE8787-D52A-84AD-7AE4-0257526B5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8523151" y="2089616"/>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89C02716-8D96-A3AB-6531-F5293C866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553" y="2103332"/>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61E6AEAA-452F-8603-1D4C-DA9CB42E8A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3999033" y="2103332"/>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61A19AFD-3704-8BC7-8544-C2A6BE592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070" y="2103332"/>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37BF8546-0634-16BA-43D5-5DA775422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9182" y="2116755"/>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C704BD45-F625-21E0-6AD3-B515E2FE8F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239" y="1704555"/>
            <a:ext cx="2520000" cy="2520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E4DC52D-D4AB-3917-017B-C7C036731D2E}"/>
              </a:ext>
            </a:extLst>
          </p:cNvPr>
          <p:cNvGrpSpPr/>
          <p:nvPr/>
        </p:nvGrpSpPr>
        <p:grpSpPr>
          <a:xfrm>
            <a:off x="-10690964" y="2089616"/>
            <a:ext cx="1695600" cy="1695600"/>
            <a:chOff x="1956163" y="1095585"/>
            <a:chExt cx="1695600" cy="1695600"/>
          </a:xfrm>
        </p:grpSpPr>
        <p:sp>
          <p:nvSpPr>
            <p:cNvPr id="6" name="Rectangle 5">
              <a:extLst>
                <a:ext uri="{FF2B5EF4-FFF2-40B4-BE49-F238E27FC236}">
                  <a16:creationId xmlns:a16="http://schemas.microsoft.com/office/drawing/2014/main" id="{E17EDB96-819D-E237-FF66-714AF12731A1}"/>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BFEDD203-7F14-90DA-562F-5BBD7B4D27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A3F7F172-6D69-9468-E7C6-610E6EF4D932}"/>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0DADCC58-2A13-7BAF-456B-3CA66AA63B20}"/>
              </a:ext>
            </a:extLst>
          </p:cNvPr>
          <p:cNvSpPr txBox="1"/>
          <p:nvPr/>
        </p:nvSpPr>
        <p:spPr>
          <a:xfrm>
            <a:off x="466287" y="4553411"/>
            <a:ext cx="2520000" cy="584775"/>
          </a:xfrm>
          <a:prstGeom prst="rect">
            <a:avLst/>
          </a:prstGeom>
          <a:noFill/>
        </p:spPr>
        <p:txBody>
          <a:bodyPr wrap="square" rtlCol="0">
            <a:spAutoFit/>
          </a:bodyPr>
          <a:lstStyle/>
          <a:p>
            <a:r>
              <a:rPr lang="en-US" sz="3200" dirty="0">
                <a:solidFill>
                  <a:schemeClr val="bg1"/>
                </a:solidFill>
              </a:rPr>
              <a:t>SCIKIT-LEARN</a:t>
            </a:r>
            <a:endParaRPr lang="en-IN" sz="3200" dirty="0">
              <a:solidFill>
                <a:schemeClr val="bg1"/>
              </a:solidFill>
            </a:endParaRPr>
          </a:p>
        </p:txBody>
      </p:sp>
      <p:sp>
        <p:nvSpPr>
          <p:cNvPr id="10" name="TextBox 9">
            <a:extLst>
              <a:ext uri="{FF2B5EF4-FFF2-40B4-BE49-F238E27FC236}">
                <a16:creationId xmlns:a16="http://schemas.microsoft.com/office/drawing/2014/main" id="{42EA1F00-512E-4E08-6E1B-81DF474C748C}"/>
              </a:ext>
            </a:extLst>
          </p:cNvPr>
          <p:cNvSpPr txBox="1"/>
          <p:nvPr/>
        </p:nvSpPr>
        <p:spPr>
          <a:xfrm>
            <a:off x="466286" y="4941113"/>
            <a:ext cx="10658913"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Scikit-learn is a Python library for machine learning. It is used for additional machine learning functionalities such as data preprocessing and model evaluation. </a:t>
            </a:r>
          </a:p>
          <a:p>
            <a:endParaRPr lang="en-IN" dirty="0">
              <a:solidFill>
                <a:schemeClr val="bg1"/>
              </a:solidFill>
            </a:endParaRPr>
          </a:p>
        </p:txBody>
      </p:sp>
    </p:spTree>
    <p:extLst>
      <p:ext uri="{BB962C8B-B14F-4D97-AF65-F5344CB8AC3E}">
        <p14:creationId xmlns:p14="http://schemas.microsoft.com/office/powerpoint/2010/main" val="9697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35CBE-DB8B-325F-9A82-DA0A6D06AF7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32DE38B-2812-34C0-5F72-ED7D8E060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F556A99F-C66D-3EE7-B680-57465EA8E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10763431" y="2089617"/>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EF3BA94C-E5AB-D673-280E-6889F86A2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833" y="2103333"/>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5DBA0F25-3633-8CE2-8C11-DC1A96836D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6239313" y="2103333"/>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0BC0BCFF-C3F4-6000-7DB3-89469A152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350" y="2103333"/>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Pillow Library - Tutorial for Beginners | by Vaibhav Patel | Analytics  Vidhya | Medium">
            <a:extLst>
              <a:ext uri="{FF2B5EF4-FFF2-40B4-BE49-F238E27FC236}">
                <a16:creationId xmlns:a16="http://schemas.microsoft.com/office/drawing/2014/main" id="{ACF86892-0296-C81C-F71A-D44BE7E30B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527" y="167741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5D9CEFBD-3007-5C69-10C3-42B8B8843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3993" y="2116756"/>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88FEA1E-0AC5-CE01-5DA0-A502014E2376}"/>
              </a:ext>
            </a:extLst>
          </p:cNvPr>
          <p:cNvGrpSpPr/>
          <p:nvPr/>
        </p:nvGrpSpPr>
        <p:grpSpPr>
          <a:xfrm>
            <a:off x="-12931244" y="2089617"/>
            <a:ext cx="1695600" cy="1695600"/>
            <a:chOff x="1956163" y="1095585"/>
            <a:chExt cx="1695600" cy="1695600"/>
          </a:xfrm>
        </p:grpSpPr>
        <p:sp>
          <p:nvSpPr>
            <p:cNvPr id="6" name="Rectangle 5">
              <a:extLst>
                <a:ext uri="{FF2B5EF4-FFF2-40B4-BE49-F238E27FC236}">
                  <a16:creationId xmlns:a16="http://schemas.microsoft.com/office/drawing/2014/main" id="{CB6E2B29-CDEB-E29D-F200-DA916BCD0D78}"/>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BF899954-2FD8-5ACA-C0CA-87174280C0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0788CBA-16B3-6291-C862-D7E33E30DEA1}"/>
              </a:ext>
            </a:extLst>
          </p:cNvPr>
          <p:cNvSpPr txBox="1"/>
          <p:nvPr/>
        </p:nvSpPr>
        <p:spPr>
          <a:xfrm>
            <a:off x="0" y="579120"/>
            <a:ext cx="12191999"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80EDBE2D-8518-1495-04E1-CD93EBE09176}"/>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PIL</a:t>
            </a:r>
            <a:endParaRPr lang="en-IN" sz="3200" dirty="0">
              <a:solidFill>
                <a:schemeClr val="bg1"/>
              </a:solidFill>
            </a:endParaRPr>
          </a:p>
        </p:txBody>
      </p:sp>
      <p:sp>
        <p:nvSpPr>
          <p:cNvPr id="3" name="TextBox 2">
            <a:extLst>
              <a:ext uri="{FF2B5EF4-FFF2-40B4-BE49-F238E27FC236}">
                <a16:creationId xmlns:a16="http://schemas.microsoft.com/office/drawing/2014/main" id="{EFEE950C-43F7-1CDD-1240-1D91FFDD64D5}"/>
              </a:ext>
            </a:extLst>
          </p:cNvPr>
          <p:cNvSpPr txBox="1"/>
          <p:nvPr/>
        </p:nvSpPr>
        <p:spPr>
          <a:xfrm>
            <a:off x="466287" y="4894016"/>
            <a:ext cx="11039913"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1" i="0" u="none" strike="noStrike" baseline="0" dirty="0">
                <a:solidFill>
                  <a:schemeClr val="bg1"/>
                </a:solidFill>
                <a:latin typeface="Calibri" panose="020F0502020204030204" pitchFamily="34" charset="0"/>
              </a:rPr>
              <a:t>(Python Imaging Library)</a:t>
            </a:r>
            <a:r>
              <a:rPr lang="en-US" sz="1800" b="0" i="0" u="none" strike="noStrike" baseline="0" dirty="0">
                <a:solidFill>
                  <a:schemeClr val="bg1"/>
                </a:solidFill>
                <a:latin typeface="Calibri" panose="020F0502020204030204" pitchFamily="34" charset="0"/>
              </a:rPr>
              <a:t> PIL is a library for image processing tasks such as loading, manipulating, and saving images. It is used for preprocessing images before feeding them into the machine learning model. </a:t>
            </a:r>
          </a:p>
          <a:p>
            <a:endParaRPr lang="en-IN" dirty="0">
              <a:solidFill>
                <a:schemeClr val="bg1"/>
              </a:solidFill>
            </a:endParaRPr>
          </a:p>
        </p:txBody>
      </p:sp>
    </p:spTree>
    <p:extLst>
      <p:ext uri="{BB962C8B-B14F-4D97-AF65-F5344CB8AC3E}">
        <p14:creationId xmlns:p14="http://schemas.microsoft.com/office/powerpoint/2010/main" val="1622066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81,834 Stock Photos, Vectors, and Video | Adobe  Stock">
            <a:extLst>
              <a:ext uri="{FF2B5EF4-FFF2-40B4-BE49-F238E27FC236}">
                <a16:creationId xmlns:a16="http://schemas.microsoft.com/office/drawing/2014/main" id="{F9DD5260-ED64-80CE-D253-C32C3B03A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120" y="0"/>
            <a:ext cx="149316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41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C3A14-6EA1-881B-91CA-66C47566DA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E2B2458-3198-DBA4-DED4-141598578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7752164B-FDCE-4EA1-E7E7-FB2F8056A520}"/>
              </a:ext>
            </a:extLst>
          </p:cNvPr>
          <p:cNvSpPr/>
          <p:nvPr/>
        </p:nvSpPr>
        <p:spPr>
          <a:xfrm>
            <a:off x="-58249557" y="-12738573"/>
            <a:ext cx="146227800" cy="465582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208A6B6C-312A-3170-04E5-A6590D41323B}"/>
              </a:ext>
            </a:extLst>
          </p:cNvPr>
          <p:cNvSpPr txBox="1"/>
          <p:nvPr/>
        </p:nvSpPr>
        <p:spPr>
          <a:xfrm>
            <a:off x="7362334" y="2627452"/>
            <a:ext cx="5071621" cy="707886"/>
          </a:xfrm>
          <a:prstGeom prst="rect">
            <a:avLst/>
          </a:prstGeom>
          <a:noFill/>
        </p:spPr>
        <p:txBody>
          <a:bodyPr wrap="square" rtlCol="0">
            <a:spAutoFit/>
          </a:bodyPr>
          <a:lstStyle/>
          <a:p>
            <a:r>
              <a:rPr lang="en-US" sz="4000" dirty="0">
                <a:latin typeface="Book Antiqua" panose="02040602050305030304" pitchFamily="18" charset="0"/>
              </a:rPr>
              <a:t>TEAM MEMBERS</a:t>
            </a:r>
          </a:p>
        </p:txBody>
      </p:sp>
      <p:sp>
        <p:nvSpPr>
          <p:cNvPr id="3" name="TextBox 2">
            <a:extLst>
              <a:ext uri="{FF2B5EF4-FFF2-40B4-BE49-F238E27FC236}">
                <a16:creationId xmlns:a16="http://schemas.microsoft.com/office/drawing/2014/main" id="{FEFF5CD0-92CC-623B-268D-91C8C8A35733}"/>
              </a:ext>
            </a:extLst>
          </p:cNvPr>
          <p:cNvSpPr txBox="1"/>
          <p:nvPr/>
        </p:nvSpPr>
        <p:spPr>
          <a:xfrm>
            <a:off x="7362334" y="3950963"/>
            <a:ext cx="5089107" cy="1938992"/>
          </a:xfrm>
          <a:prstGeom prst="rect">
            <a:avLst/>
          </a:prstGeom>
          <a:noFill/>
        </p:spPr>
        <p:txBody>
          <a:bodyPr wrap="square" rtlCol="0">
            <a:spAutoFit/>
          </a:bodyPr>
          <a:lstStyle/>
          <a:p>
            <a:r>
              <a:rPr lang="en-US" sz="2400" dirty="0">
                <a:latin typeface="Book Antiqua" panose="02040602050305030304" pitchFamily="18" charset="0"/>
              </a:rPr>
              <a:t>A. SATYANARAYANA  </a:t>
            </a:r>
          </a:p>
          <a:p>
            <a:r>
              <a:rPr lang="en-US" sz="2400" dirty="0">
                <a:latin typeface="Book Antiqua" panose="02040602050305030304" pitchFamily="18" charset="0"/>
              </a:rPr>
              <a:t>(210701235)</a:t>
            </a:r>
          </a:p>
          <a:p>
            <a:endParaRPr lang="en-US" sz="2400" dirty="0">
              <a:latin typeface="Book Antiqua" panose="02040602050305030304" pitchFamily="18" charset="0"/>
            </a:endParaRPr>
          </a:p>
          <a:p>
            <a:r>
              <a:rPr lang="en-US" sz="2400" dirty="0">
                <a:latin typeface="Book Antiqua" panose="02040602050305030304" pitchFamily="18" charset="0"/>
              </a:rPr>
              <a:t>K.S.J.SNEHA </a:t>
            </a:r>
          </a:p>
          <a:p>
            <a:r>
              <a:rPr lang="en-US" sz="2400" dirty="0">
                <a:latin typeface="Book Antiqua" panose="02040602050305030304" pitchFamily="18" charset="0"/>
              </a:rPr>
              <a:t>(210701253)</a:t>
            </a:r>
            <a:endParaRPr lang="en-IN" sz="2400" dirty="0">
              <a:latin typeface="Book Antiqua" panose="02040602050305030304" pitchFamily="18" charset="0"/>
            </a:endParaRPr>
          </a:p>
        </p:txBody>
      </p:sp>
    </p:spTree>
    <p:extLst>
      <p:ext uri="{BB962C8B-B14F-4D97-AF65-F5344CB8AC3E}">
        <p14:creationId xmlns:p14="http://schemas.microsoft.com/office/powerpoint/2010/main" val="2722101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A7FFD-3542-1BF6-FFA5-28E019922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401F0EC-F93F-066A-8122-838CC4CE2EA9}"/>
              </a:ext>
            </a:extLst>
          </p:cNvPr>
          <p:cNvSpPr txBox="1"/>
          <p:nvPr/>
        </p:nvSpPr>
        <p:spPr>
          <a:xfrm>
            <a:off x="0" y="2438400"/>
            <a:ext cx="12395199" cy="2215991"/>
          </a:xfrm>
          <a:prstGeom prst="rect">
            <a:avLst/>
          </a:prstGeom>
          <a:noFill/>
        </p:spPr>
        <p:txBody>
          <a:bodyPr wrap="square" rtlCol="0">
            <a:spAutoFit/>
          </a:bodyPr>
          <a:lstStyle/>
          <a:p>
            <a:pPr algn="ctr"/>
            <a:r>
              <a:rPr lang="en-US" sz="13800" dirty="0">
                <a:solidFill>
                  <a:schemeClr val="bg1"/>
                </a:solidFill>
                <a:latin typeface="Arial Black" panose="020B0A04020102020204" pitchFamily="34" charset="0"/>
              </a:rPr>
              <a:t>ABSTRACT</a:t>
            </a:r>
            <a:endParaRPr lang="en-IN" sz="16600" dirty="0">
              <a:solidFill>
                <a:schemeClr val="bg1"/>
              </a:solidFill>
              <a:latin typeface="Arial Black" panose="020B0A04020102020204" pitchFamily="34" charset="0"/>
            </a:endParaRPr>
          </a:p>
        </p:txBody>
      </p:sp>
      <p:sp>
        <p:nvSpPr>
          <p:cNvPr id="5" name="Rectangle 4">
            <a:extLst>
              <a:ext uri="{FF2B5EF4-FFF2-40B4-BE49-F238E27FC236}">
                <a16:creationId xmlns:a16="http://schemas.microsoft.com/office/drawing/2014/main" id="{AC64E886-C0B2-F7C9-C224-CE92D9E5DA4F}"/>
              </a:ext>
            </a:extLst>
          </p:cNvPr>
          <p:cNvSpPr/>
          <p:nvPr/>
        </p:nvSpPr>
        <p:spPr>
          <a:xfrm>
            <a:off x="12321309" y="9236"/>
            <a:ext cx="43410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42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D9AB-76DE-4EA3-5B6D-5F07B174E5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DC7EFF-8923-CC3B-E82F-4F1428098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0F8542C-FA43-A62E-7BCE-E0C538F75A18}"/>
              </a:ext>
            </a:extLst>
          </p:cNvPr>
          <p:cNvSpPr txBox="1"/>
          <p:nvPr/>
        </p:nvSpPr>
        <p:spPr>
          <a:xfrm>
            <a:off x="157020" y="507999"/>
            <a:ext cx="3371272"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ABSTRACT</a:t>
            </a:r>
            <a:endParaRPr lang="en-IN" sz="36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B66C4D81-B691-392E-91DD-0F4A7878D821}"/>
              </a:ext>
            </a:extLst>
          </p:cNvPr>
          <p:cNvSpPr/>
          <p:nvPr/>
        </p:nvSpPr>
        <p:spPr>
          <a:xfrm>
            <a:off x="3356658" y="9236"/>
            <a:ext cx="8835342"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BE44B10-6278-8C9B-A463-2FBBC92CE686}"/>
              </a:ext>
            </a:extLst>
          </p:cNvPr>
          <p:cNvSpPr txBox="1"/>
          <p:nvPr/>
        </p:nvSpPr>
        <p:spPr>
          <a:xfrm>
            <a:off x="3796146" y="507999"/>
            <a:ext cx="7462982" cy="6697346"/>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ECECEC"/>
                </a:solidFill>
                <a:effectLst/>
                <a:latin typeface="Söhne"/>
              </a:rPr>
              <a:t>Project utilizes transfer learning with EfficientNetV2 architecture for plant classification.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Extensive data preprocessing: resizing, normalization, and augmentation for optimal input.</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Convolutional Neural Network (CNN) trained on preprocessed image data for high accuracy.</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Flask-based backend API for seamless model deployment and integration.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Users can upload images and receive precise predictions via the API.</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Integration of data augmentation techniques like rotation, shearing, and flipping.</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React-based frontend for user-friendly image uploading and result visualization.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Holistic approach ensures accurate plant classification and intuitive interface.</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Effective and user-friendly for various plant classification and identification applications.</a:t>
            </a:r>
          </a:p>
        </p:txBody>
      </p:sp>
    </p:spTree>
    <p:extLst>
      <p:ext uri="{BB962C8B-B14F-4D97-AF65-F5344CB8AC3E}">
        <p14:creationId xmlns:p14="http://schemas.microsoft.com/office/powerpoint/2010/main" val="457234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B1788-2D4C-17D0-6875-69CC2474B8FF}"/>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E671FD36-AF74-7C48-D0CA-0B0B3DFA0B7A}"/>
              </a:ext>
            </a:extLst>
          </p:cNvPr>
          <p:cNvPicPr>
            <a:picLocks noChangeAspect="1"/>
          </p:cNvPicPr>
          <p:nvPr/>
        </p:nvPicPr>
        <p:blipFill>
          <a:blip r:embed="rId2">
            <a:extLst>
              <a:ext uri="{28A0092B-C50C-407E-A947-70E740481C1C}">
                <a14:useLocalDpi xmlns:a14="http://schemas.microsoft.com/office/drawing/2010/main" val="0"/>
              </a:ext>
            </a:extLst>
          </a:blip>
          <a:srcRect l="4555" r="761" b="6645"/>
          <a:stretch>
            <a:fillRect/>
          </a:stretch>
        </p:blipFill>
        <p:spPr>
          <a:xfrm rot="2111487">
            <a:off x="5715456" y="75702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6D79D96A-B957-5F3E-BB6D-9E7018C9BA3C}"/>
              </a:ext>
            </a:extLst>
          </p:cNvPr>
          <p:cNvPicPr>
            <a:picLocks noChangeAspect="1"/>
          </p:cNvPicPr>
          <p:nvPr/>
        </p:nvPicPr>
        <p:blipFill>
          <a:blip r:embed="rId3">
            <a:extLst>
              <a:ext uri="{28A0092B-C50C-407E-A947-70E740481C1C}">
                <a14:useLocalDpi xmlns:a14="http://schemas.microsoft.com/office/drawing/2010/main" val="0"/>
              </a:ext>
            </a:extLst>
          </a:blip>
          <a:srcRect l="5789" t="7129" r="9504"/>
          <a:stretch>
            <a:fillRect/>
          </a:stretch>
        </p:blipFill>
        <p:spPr>
          <a:xfrm rot="15822694">
            <a:off x="3126389" y="4154365"/>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1CD2346F-2E6A-8B2E-7598-3F79FEF6CFF2}"/>
              </a:ext>
            </a:extLst>
          </p:cNvPr>
          <p:cNvPicPr>
            <a:picLocks noChangeAspect="1"/>
          </p:cNvPicPr>
          <p:nvPr/>
        </p:nvPicPr>
        <p:blipFill>
          <a:blip r:embed="rId4">
            <a:extLst>
              <a:ext uri="{28A0092B-C50C-407E-A947-70E740481C1C}">
                <a14:useLocalDpi xmlns:a14="http://schemas.microsoft.com/office/drawing/2010/main" val="0"/>
              </a:ext>
            </a:extLst>
          </a:blip>
          <a:srcRect l="525" t="8272" r="19640"/>
          <a:stretch>
            <a:fillRect/>
          </a:stretch>
        </p:blipFill>
        <p:spPr>
          <a:xfrm>
            <a:off x="3818405" y="55510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BC598473-6630-6287-CA4A-468FD07D84A3}"/>
              </a:ext>
            </a:extLst>
          </p:cNvPr>
          <p:cNvPicPr>
            <a:picLocks noChangeAspect="1"/>
          </p:cNvPicPr>
          <p:nvPr/>
        </p:nvPicPr>
        <p:blipFill>
          <a:blip r:embed="rId5">
            <a:extLst>
              <a:ext uri="{28A0092B-C50C-407E-A947-70E740481C1C}">
                <a14:useLocalDpi xmlns:a14="http://schemas.microsoft.com/office/drawing/2010/main" val="0"/>
              </a:ext>
            </a:extLst>
          </a:blip>
          <a:srcRect l="4280" t="6848" r="755" b="20054"/>
          <a:stretch>
            <a:fillRect/>
          </a:stretch>
        </p:blipFill>
        <p:spPr>
          <a:xfrm>
            <a:off x="4809167" y="5221669"/>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49E83E5C-7278-33FE-021E-3578B0DCD207}"/>
              </a:ext>
            </a:extLst>
          </p:cNvPr>
          <p:cNvPicPr>
            <a:picLocks noChangeAspect="1"/>
          </p:cNvPicPr>
          <p:nvPr/>
        </p:nvPicPr>
        <p:blipFill>
          <a:blip r:embed="rId6">
            <a:extLst>
              <a:ext uri="{28A0092B-C50C-407E-A947-70E740481C1C}">
                <a14:useLocalDpi xmlns:a14="http://schemas.microsoft.com/office/drawing/2010/main" val="0"/>
              </a:ext>
            </a:extLst>
          </a:blip>
          <a:srcRect l="7521" r="5437" b="935"/>
          <a:stretch>
            <a:fillRect/>
          </a:stretch>
        </p:blipFill>
        <p:spPr>
          <a:xfrm>
            <a:off x="6830007" y="3938831"/>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22BC512-806E-BBD0-2DE1-9553827F8AD9}"/>
              </a:ext>
            </a:extLst>
          </p:cNvPr>
          <p:cNvPicPr>
            <a:picLocks noChangeAspect="1"/>
          </p:cNvPicPr>
          <p:nvPr/>
        </p:nvPicPr>
        <p:blipFill>
          <a:blip r:embed="rId7">
            <a:extLst>
              <a:ext uri="{28A0092B-C50C-407E-A947-70E740481C1C}">
                <a14:useLocalDpi xmlns:a14="http://schemas.microsoft.com/office/drawing/2010/main" val="0"/>
              </a:ext>
            </a:extLst>
          </a:blip>
          <a:srcRect l="28022" t="11918" r="14821" b="741"/>
          <a:stretch>
            <a:fillRect/>
          </a:stretch>
        </p:blipFill>
        <p:spPr>
          <a:xfrm>
            <a:off x="7463386" y="1671892"/>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45E82F47-C7A2-23D5-3D1B-3BB4658ADDF8}"/>
              </a:ext>
            </a:extLst>
          </p:cNvPr>
          <p:cNvPicPr>
            <a:picLocks noChangeAspect="1"/>
          </p:cNvPicPr>
          <p:nvPr/>
        </p:nvPicPr>
        <p:blipFill>
          <a:blip r:embed="rId8">
            <a:extLst>
              <a:ext uri="{28A0092B-C50C-407E-A947-70E740481C1C}">
                <a14:useLocalDpi xmlns:a14="http://schemas.microsoft.com/office/drawing/2010/main" val="0"/>
              </a:ext>
            </a:extLst>
          </a:blip>
          <a:srcRect l="1179" t="22311" r="14739" b="1724"/>
          <a:stretch>
            <a:fillRect/>
          </a:stretch>
        </p:blipFill>
        <p:spPr>
          <a:xfrm rot="16501876">
            <a:off x="2580465" y="2304710"/>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97D360E1-F96E-A626-CA41-EF8C2B2F69B3}"/>
              </a:ext>
            </a:extLst>
          </p:cNvPr>
          <p:cNvSpPr txBox="1"/>
          <p:nvPr/>
        </p:nvSpPr>
        <p:spPr>
          <a:xfrm>
            <a:off x="4096139" y="3041780"/>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Tree>
    <p:extLst>
      <p:ext uri="{BB962C8B-B14F-4D97-AF65-F5344CB8AC3E}">
        <p14:creationId xmlns:p14="http://schemas.microsoft.com/office/powerpoint/2010/main" val="1918137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E803A-D980-6A25-CF7D-9C5D241EC8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1EB917A-08A3-7380-C3A0-966B063ADC52}"/>
              </a:ext>
            </a:extLst>
          </p:cNvPr>
          <p:cNvSpPr/>
          <p:nvPr/>
        </p:nvSpPr>
        <p:spPr>
          <a:xfrm>
            <a:off x="0" y="-1"/>
            <a:ext cx="5394758" cy="68580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Target with dart orange icon on black background Vector Image">
            <a:extLst>
              <a:ext uri="{FF2B5EF4-FFF2-40B4-BE49-F238E27FC236}">
                <a16:creationId xmlns:a16="http://schemas.microsoft.com/office/drawing/2014/main" id="{34613589-D531-71CB-A7E5-456F9088A6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42"/>
          <a:stretch/>
        </p:blipFill>
        <p:spPr bwMode="auto">
          <a:xfrm>
            <a:off x="5394758" y="-1"/>
            <a:ext cx="6797241" cy="69152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E11F5A4-4CD6-A615-9792-A2139C6B4BE9}"/>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764072">
            <a:off x="528582" y="545612"/>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27286D55-45A4-C64A-1179-EE5AF7A7C85B}"/>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4475279">
            <a:off x="-464069" y="4686917"/>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6BCC1513-6760-64F3-3971-93197DDA7F6D}"/>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20252585">
            <a:off x="-1212906" y="1111329"/>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D14FECF8-7DD8-EAB8-5DE3-49184237AF5B}"/>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20252585">
            <a:off x="1379634" y="5020112"/>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9CE3AF79-7456-41DD-8CF1-32EA464D1FBE}"/>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20252585">
            <a:off x="2966076" y="3120683"/>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56E95B87-87D6-5972-D270-8AAAD6943D02}"/>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20252585">
            <a:off x="3545849" y="420858"/>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60890B36-59EE-ED20-96D5-009D0BF6F2AC}"/>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5154461">
            <a:off x="-1783835" y="3157491"/>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F04075C3-7A6A-D8D7-D314-167670A9E10C}"/>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4B21C8F5-01AA-A04A-5E5F-1C7198BC911D}"/>
              </a:ext>
            </a:extLst>
          </p:cNvPr>
          <p:cNvSpPr txBox="1"/>
          <p:nvPr/>
        </p:nvSpPr>
        <p:spPr>
          <a:xfrm>
            <a:off x="5343916" y="611978"/>
            <a:ext cx="5445600"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ACCURATE PLANT CLASSIFICATION</a:t>
            </a:r>
            <a:endParaRPr lang="en-IN" sz="32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id="{2E039A65-87E7-8C01-7A08-AA9E4A46AE06}"/>
              </a:ext>
            </a:extLst>
          </p:cNvPr>
          <p:cNvSpPr txBox="1"/>
          <p:nvPr/>
        </p:nvSpPr>
        <p:spPr>
          <a:xfrm>
            <a:off x="3945576" y="5796747"/>
            <a:ext cx="4500102" cy="923330"/>
          </a:xfrm>
          <a:prstGeom prst="rect">
            <a:avLst/>
          </a:prstGeom>
          <a:noFill/>
        </p:spPr>
        <p:txBody>
          <a:bodyPr wrap="square" rtlCol="0">
            <a:spAutoFit/>
          </a:bodyPr>
          <a:lstStyle/>
          <a:p>
            <a:r>
              <a:rPr lang="en-US" dirty="0">
                <a:solidFill>
                  <a:schemeClr val="bg1"/>
                </a:solidFill>
              </a:rPr>
              <a:t>Develop a system capable of accurately classifying different plant species based on input images.</a:t>
            </a:r>
            <a:endParaRPr lang="en-IN" dirty="0">
              <a:solidFill>
                <a:schemeClr val="bg1"/>
              </a:solidFill>
            </a:endParaRPr>
          </a:p>
        </p:txBody>
      </p:sp>
    </p:spTree>
    <p:extLst>
      <p:ext uri="{BB962C8B-B14F-4D97-AF65-F5344CB8AC3E}">
        <p14:creationId xmlns:p14="http://schemas.microsoft.com/office/powerpoint/2010/main" val="4128077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4F19E-A664-584C-A37E-BDE629935272}"/>
            </a:ext>
          </a:extLst>
        </p:cNvPr>
        <p:cNvGrpSpPr/>
        <p:nvPr/>
      </p:nvGrpSpPr>
      <p:grpSpPr>
        <a:xfrm>
          <a:off x="0" y="0"/>
          <a:ext cx="0" cy="0"/>
          <a:chOff x="0" y="0"/>
          <a:chExt cx="0" cy="0"/>
        </a:xfrm>
      </p:grpSpPr>
      <p:pic>
        <p:nvPicPr>
          <p:cNvPr id="3080" name="Picture 8" descr="The hourglass: serving the news, serving the reader - Poynter">
            <a:extLst>
              <a:ext uri="{FF2B5EF4-FFF2-40B4-BE49-F238E27FC236}">
                <a16:creationId xmlns:a16="http://schemas.microsoft.com/office/drawing/2014/main" id="{B613755B-2211-579F-AC6F-1D27C47A3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930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88961E69-4E60-C208-6FEC-19D95D521B0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20109325">
            <a:off x="-939550" y="1113235"/>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F652F72E-676A-F770-6215-1DAB4882C724}"/>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2220532">
            <a:off x="969905" y="4999028"/>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2D4FCC97-38D4-EDED-20B0-C709DBC6AF66}"/>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7997838">
            <a:off x="-1823009" y="2649663"/>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51EB5659-0527-724C-6EEB-32226D5D3421}"/>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7997838">
            <a:off x="2436609" y="4147626"/>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DE370910-29E5-B3A9-2BEE-D0CDFA58E542}"/>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7997838">
            <a:off x="3580768" y="1392885"/>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2F16591-E598-AB25-F90A-D2083C3EFF92}"/>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7997838">
            <a:off x="1519465" y="193167"/>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55376F8-E021-FBF0-EB11-1EC4102DC68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2899714">
            <a:off x="-1193205" y="4568612"/>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80B346EF-DF99-98B6-82CC-7785CDFC35B2}"/>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8221DCB4-2437-291C-DFF0-61C4CCB0217F}"/>
              </a:ext>
            </a:extLst>
          </p:cNvPr>
          <p:cNvSpPr txBox="1"/>
          <p:nvPr/>
        </p:nvSpPr>
        <p:spPr>
          <a:xfrm>
            <a:off x="5175206" y="1905056"/>
            <a:ext cx="5445600"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EFFICIENT MODEL TRAINING</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26A4F516-0892-956C-B9CB-B13584E51E93}"/>
              </a:ext>
            </a:extLst>
          </p:cNvPr>
          <p:cNvSpPr txBox="1"/>
          <p:nvPr/>
        </p:nvSpPr>
        <p:spPr>
          <a:xfrm>
            <a:off x="5217342" y="3189810"/>
            <a:ext cx="2945276" cy="1477328"/>
          </a:xfrm>
          <a:prstGeom prst="rect">
            <a:avLst/>
          </a:prstGeom>
          <a:noFill/>
        </p:spPr>
        <p:txBody>
          <a:bodyPr wrap="square">
            <a:spAutoFit/>
          </a:bodyPr>
          <a:lstStyle/>
          <a:p>
            <a:pPr algn="just"/>
            <a:r>
              <a:rPr lang="en-US" dirty="0">
                <a:solidFill>
                  <a:schemeClr val="bg1"/>
                </a:solidFill>
              </a:rPr>
              <a:t>Implement transfer learning techniques to leverage </a:t>
            </a:r>
            <a:r>
              <a:rPr lang="en-US" dirty="0">
                <a:solidFill>
                  <a:schemeClr val="bg1"/>
                </a:solidFill>
                <a:latin typeface="Book Antiqua" panose="02040602050305030304" pitchFamily="18" charset="0"/>
              </a:rPr>
              <a:t>pre-trained</a:t>
            </a:r>
            <a:r>
              <a:rPr lang="en-US" dirty="0">
                <a:solidFill>
                  <a:schemeClr val="bg1"/>
                </a:solidFill>
              </a:rPr>
              <a:t> models for efficient and effective training on limited datasets. </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787395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31-F11A-4E87-12EB-03C5DCDC2E87}"/>
            </a:ext>
          </a:extLst>
        </p:cNvPr>
        <p:cNvGrpSpPr/>
        <p:nvPr/>
      </p:nvGrpSpPr>
      <p:grpSpPr>
        <a:xfrm>
          <a:off x="0" y="0"/>
          <a:ext cx="0" cy="0"/>
          <a:chOff x="0" y="0"/>
          <a:chExt cx="0" cy="0"/>
        </a:xfrm>
      </p:grpSpPr>
      <p:pic>
        <p:nvPicPr>
          <p:cNvPr id="2054" name="Picture 6" descr="23,200+ Man Climbing Hill Stock Photos, Pictures &amp; Royalty-Free Images -  iStock | Man hiking">
            <a:extLst>
              <a:ext uri="{FF2B5EF4-FFF2-40B4-BE49-F238E27FC236}">
                <a16:creationId xmlns:a16="http://schemas.microsoft.com/office/drawing/2014/main" id="{46A966EF-641E-C86B-465C-46F2218E3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824"/>
            <a:ext cx="12192000" cy="69122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936A951C-A898-D971-3D79-94F0679D4CBE}"/>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6665811">
            <a:off x="-1983721" y="3231296"/>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D48872D9-872C-1275-A8F0-961E3BE7100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8777018">
            <a:off x="2568594" y="3670719"/>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C9DCAE58-49FF-C549-62F8-75CC6F991C7F}"/>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4554324">
            <a:off x="-936128" y="4802791"/>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C11F1C71-1A20-8356-BA5A-77B507D05AB6}"/>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4554324">
            <a:off x="2976184" y="1684220"/>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1B1BE730-E9A0-98B5-F895-B132C7AA5433}"/>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4554324">
            <a:off x="1078407" y="329273"/>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586586B3-AB4E-4AF1-1621-359C31FEC025}"/>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4554324">
            <a:off x="-684605" y="836468"/>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0F8584B9-F1D1-A2FA-C722-2198F77375AD}"/>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9456200">
            <a:off x="763528" y="5274167"/>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5AE1127D-AAE3-7165-29BB-34739BAA23B1}"/>
              </a:ext>
            </a:extLst>
          </p:cNvPr>
          <p:cNvSpPr txBox="1"/>
          <p:nvPr/>
        </p:nvSpPr>
        <p:spPr>
          <a:xfrm>
            <a:off x="-130628" y="2982274"/>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
        <p:nvSpPr>
          <p:cNvPr id="4" name="TextBox 3">
            <a:extLst>
              <a:ext uri="{FF2B5EF4-FFF2-40B4-BE49-F238E27FC236}">
                <a16:creationId xmlns:a16="http://schemas.microsoft.com/office/drawing/2014/main" id="{018D291B-25BB-1767-D5AF-56A4A480B783}"/>
              </a:ext>
            </a:extLst>
          </p:cNvPr>
          <p:cNvSpPr txBox="1"/>
          <p:nvPr/>
        </p:nvSpPr>
        <p:spPr>
          <a:xfrm>
            <a:off x="5199175" y="345924"/>
            <a:ext cx="5445600" cy="584775"/>
          </a:xfrm>
          <a:prstGeom prst="rect">
            <a:avLst/>
          </a:prstGeom>
          <a:noFill/>
        </p:spPr>
        <p:txBody>
          <a:bodyPr wrap="square" rtlCol="0">
            <a:spAutoFit/>
          </a:bodyPr>
          <a:lstStyle/>
          <a:p>
            <a:r>
              <a:rPr lang="en-US" sz="3200" dirty="0">
                <a:latin typeface="Arial Black" panose="020B0A04020102020204" pitchFamily="34" charset="0"/>
              </a:rPr>
              <a:t>SCALABLE BACKEND</a:t>
            </a:r>
            <a:endParaRPr lang="en-IN" sz="3200" dirty="0">
              <a:latin typeface="Arial Black" panose="020B0A04020102020204" pitchFamily="34" charset="0"/>
            </a:endParaRPr>
          </a:p>
        </p:txBody>
      </p:sp>
      <p:sp>
        <p:nvSpPr>
          <p:cNvPr id="14" name="TextBox 13">
            <a:extLst>
              <a:ext uri="{FF2B5EF4-FFF2-40B4-BE49-F238E27FC236}">
                <a16:creationId xmlns:a16="http://schemas.microsoft.com/office/drawing/2014/main" id="{C14E3B61-83E5-AA73-B495-8D81F85F8F54}"/>
              </a:ext>
            </a:extLst>
          </p:cNvPr>
          <p:cNvSpPr txBox="1"/>
          <p:nvPr/>
        </p:nvSpPr>
        <p:spPr>
          <a:xfrm>
            <a:off x="5234382" y="1103579"/>
            <a:ext cx="4206444" cy="1200329"/>
          </a:xfrm>
          <a:prstGeom prst="rect">
            <a:avLst/>
          </a:prstGeom>
          <a:noFill/>
        </p:spPr>
        <p:txBody>
          <a:bodyPr wrap="square">
            <a:spAutoFit/>
          </a:bodyPr>
          <a:lstStyle/>
          <a:p>
            <a:pPr algn="just"/>
            <a:r>
              <a:rPr lang="en-US" dirty="0"/>
              <a:t>Build a scalable backend using Flask to deploy the trained model as an API, allowing seamless </a:t>
            </a:r>
            <a:r>
              <a:rPr lang="en-US" dirty="0">
                <a:latin typeface="Book Antiqua" panose="02040602050305030304" pitchFamily="18" charset="0"/>
              </a:rPr>
              <a:t>integration</a:t>
            </a:r>
            <a:r>
              <a:rPr lang="en-US" dirty="0"/>
              <a:t> with various frontend applications.</a:t>
            </a:r>
            <a:endParaRPr lang="en-IN" dirty="0">
              <a:latin typeface="Book Antiqua" panose="02040602050305030304" pitchFamily="18" charset="0"/>
            </a:endParaRPr>
          </a:p>
        </p:txBody>
      </p:sp>
    </p:spTree>
    <p:extLst>
      <p:ext uri="{BB962C8B-B14F-4D97-AF65-F5344CB8AC3E}">
        <p14:creationId xmlns:p14="http://schemas.microsoft.com/office/powerpoint/2010/main" val="2950422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721</Words>
  <Application>Microsoft Office PowerPoint</Application>
  <PresentationFormat>Widescreen</PresentationFormat>
  <Paragraphs>112</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Black</vt:lpstr>
      <vt:lpstr>Book Antiqua</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KSJ</dc:creator>
  <cp:lastModifiedBy>Aakash KSJ</cp:lastModifiedBy>
  <cp:revision>9</cp:revision>
  <dcterms:created xsi:type="dcterms:W3CDTF">2024-03-04T10:37:15Z</dcterms:created>
  <dcterms:modified xsi:type="dcterms:W3CDTF">2024-04-11T12:05:08Z</dcterms:modified>
</cp:coreProperties>
</file>